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 id="2147483732" r:id="rId2"/>
  </p:sldMasterIdLst>
  <p:notesMasterIdLst>
    <p:notesMasterId r:id="rId41"/>
  </p:notesMasterIdLst>
  <p:handoutMasterIdLst>
    <p:handoutMasterId r:id="rId42"/>
  </p:handoutMasterIdLst>
  <p:sldIdLst>
    <p:sldId id="257" r:id="rId3"/>
    <p:sldId id="258" r:id="rId4"/>
    <p:sldId id="283" r:id="rId5"/>
    <p:sldId id="305" r:id="rId6"/>
    <p:sldId id="290" r:id="rId7"/>
    <p:sldId id="259" r:id="rId8"/>
    <p:sldId id="274" r:id="rId9"/>
    <p:sldId id="304" r:id="rId10"/>
    <p:sldId id="309" r:id="rId11"/>
    <p:sldId id="269" r:id="rId12"/>
    <p:sldId id="273" r:id="rId13"/>
    <p:sldId id="266" r:id="rId14"/>
    <p:sldId id="302" r:id="rId15"/>
    <p:sldId id="262" r:id="rId16"/>
    <p:sldId id="263" r:id="rId17"/>
    <p:sldId id="264" r:id="rId18"/>
    <p:sldId id="272" r:id="rId19"/>
    <p:sldId id="267" r:id="rId20"/>
    <p:sldId id="271" r:id="rId21"/>
    <p:sldId id="275" r:id="rId22"/>
    <p:sldId id="278" r:id="rId23"/>
    <p:sldId id="306" r:id="rId24"/>
    <p:sldId id="292" r:id="rId25"/>
    <p:sldId id="281" r:id="rId26"/>
    <p:sldId id="282" r:id="rId27"/>
    <p:sldId id="293" r:id="rId28"/>
    <p:sldId id="295" r:id="rId29"/>
    <p:sldId id="298" r:id="rId30"/>
    <p:sldId id="297" r:id="rId31"/>
    <p:sldId id="296" r:id="rId32"/>
    <p:sldId id="307" r:id="rId33"/>
    <p:sldId id="308" r:id="rId34"/>
    <p:sldId id="286" r:id="rId35"/>
    <p:sldId id="287" r:id="rId36"/>
    <p:sldId id="265" r:id="rId37"/>
    <p:sldId id="288" r:id="rId38"/>
    <p:sldId id="289" r:id="rId39"/>
    <p:sldId id="285" r:id="rId40"/>
  </p:sldIdLst>
  <p:sldSz cx="9144000" cy="6858000" type="screen4x3"/>
  <p:notesSz cx="6858000" cy="9313863"/>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59BC"/>
    <a:srgbClr val="A61A4C"/>
    <a:srgbClr val="4C0C23"/>
    <a:srgbClr val="D921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p:cViewPr>
        <p:scale>
          <a:sx n="70" d="100"/>
          <a:sy n="70" d="100"/>
        </p:scale>
        <p:origin x="-514" y="51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48D977-D2B2-460C-94E7-7197AE7FB9C6}" type="doc">
      <dgm:prSet loTypeId="urn:microsoft.com/office/officeart/2005/8/layout/vList5" loCatId="list" qsTypeId="urn:microsoft.com/office/officeart/2005/8/quickstyle/simple1" qsCatId="simple" csTypeId="urn:microsoft.com/office/officeart/2005/8/colors/accent1_2#1" csCatId="accent1" phldr="1"/>
      <dgm:spPr/>
      <dgm:t>
        <a:bodyPr/>
        <a:lstStyle/>
        <a:p>
          <a:endParaRPr lang="en-US"/>
        </a:p>
      </dgm:t>
    </dgm:pt>
    <dgm:pt modelId="{8F796DB6-395F-4E64-8B7F-0750CECA7268}">
      <dgm:prSet custT="1">
        <dgm:style>
          <a:lnRef idx="1">
            <a:schemeClr val="accent2"/>
          </a:lnRef>
          <a:fillRef idx="2">
            <a:schemeClr val="accent2"/>
          </a:fillRef>
          <a:effectRef idx="1">
            <a:schemeClr val="accent2"/>
          </a:effectRef>
          <a:fontRef idx="minor">
            <a:schemeClr val="dk1"/>
          </a:fontRef>
        </dgm:style>
      </dgm:prSet>
      <dgm:spPr/>
      <dgm:t>
        <a:bodyPr/>
        <a:lstStyle/>
        <a:p>
          <a:pPr algn="ctr"/>
          <a:r>
            <a:rPr lang="en-US" sz="4400" b="0" dirty="0" smtClean="0">
              <a:effectLst>
                <a:outerShdw blurRad="38100" dist="38100" dir="2700000" algn="tl">
                  <a:srgbClr val="000000">
                    <a:alpha val="43137"/>
                  </a:srgbClr>
                </a:outerShdw>
              </a:effectLst>
            </a:rPr>
            <a:t>Wichita</a:t>
          </a:r>
          <a:r>
            <a:rPr lang="en-US" sz="5400" b="0" dirty="0" smtClean="0">
              <a:effectLst>
                <a:outerShdw blurRad="38100" dist="38100" dir="2700000" algn="tl">
                  <a:srgbClr val="000000">
                    <a:alpha val="43137"/>
                  </a:srgbClr>
                </a:outerShdw>
              </a:effectLst>
            </a:rPr>
            <a:t> </a:t>
          </a:r>
          <a:r>
            <a:rPr lang="en-US" sz="4400" b="0" dirty="0" smtClean="0">
              <a:effectLst>
                <a:outerShdw blurRad="38100" dist="38100" dir="2700000" algn="tl">
                  <a:srgbClr val="000000">
                    <a:alpha val="43137"/>
                  </a:srgbClr>
                </a:outerShdw>
              </a:effectLst>
            </a:rPr>
            <a:t>Area </a:t>
          </a:r>
          <a:r>
            <a:rPr lang="en-US" sz="5400" b="0" dirty="0" smtClean="0">
              <a:effectLst>
                <a:outerShdw blurRad="38100" dist="38100" dir="2700000" algn="tl">
                  <a:srgbClr val="000000">
                    <a:alpha val="43137"/>
                  </a:srgbClr>
                </a:outerShdw>
              </a:effectLst>
            </a:rPr>
            <a:t>       </a:t>
          </a:r>
          <a:endParaRPr lang="en-US" sz="5400" b="0" dirty="0">
            <a:effectLst>
              <a:outerShdw blurRad="38100" dist="38100" dir="2700000" algn="tl">
                <a:srgbClr val="000000">
                  <a:alpha val="43137"/>
                </a:srgbClr>
              </a:outerShdw>
            </a:effectLst>
          </a:endParaRPr>
        </a:p>
      </dgm:t>
    </dgm:pt>
    <dgm:pt modelId="{BCCBB42E-C765-44A3-A015-36CBB0641631}" type="parTrans" cxnId="{72CE3B35-AF54-4266-B836-EEC31FDC7E09}">
      <dgm:prSet/>
      <dgm:spPr/>
      <dgm:t>
        <a:bodyPr/>
        <a:lstStyle/>
        <a:p>
          <a:endParaRPr lang="en-US">
            <a:effectLst>
              <a:outerShdw blurRad="38100" dist="38100" dir="2700000" algn="tl">
                <a:srgbClr val="000000">
                  <a:alpha val="43137"/>
                </a:srgbClr>
              </a:outerShdw>
            </a:effectLst>
          </a:endParaRPr>
        </a:p>
      </dgm:t>
    </dgm:pt>
    <dgm:pt modelId="{840F8009-069B-4B09-B8B0-B377DBE24597}" type="sibTrans" cxnId="{72CE3B35-AF54-4266-B836-EEC31FDC7E09}">
      <dgm:prSet/>
      <dgm:spPr/>
      <dgm:t>
        <a:bodyPr/>
        <a:lstStyle/>
        <a:p>
          <a:endParaRPr lang="en-US">
            <a:effectLst>
              <a:outerShdw blurRad="38100" dist="38100" dir="2700000" algn="tl">
                <a:srgbClr val="000000">
                  <a:alpha val="43137"/>
                </a:srgbClr>
              </a:outerShdw>
            </a:effectLst>
          </a:endParaRPr>
        </a:p>
      </dgm:t>
    </dgm:pt>
    <dgm:pt modelId="{F7203209-ECAF-4ABF-B0F0-7C47A481BF5E}">
      <dgm:prSet custT="1">
        <dgm:style>
          <a:lnRef idx="1">
            <a:schemeClr val="accent2"/>
          </a:lnRef>
          <a:fillRef idx="2">
            <a:schemeClr val="accent2"/>
          </a:fillRef>
          <a:effectRef idx="1">
            <a:schemeClr val="accent2"/>
          </a:effectRef>
          <a:fontRef idx="minor">
            <a:schemeClr val="dk1"/>
          </a:fontRef>
        </dgm:style>
      </dgm:prSet>
      <dgm:spPr/>
      <dgm:t>
        <a:bodyPr/>
        <a:lstStyle/>
        <a:p>
          <a:pPr algn="ctr"/>
          <a:r>
            <a:rPr lang="en-US" sz="4400" b="1" dirty="0" smtClean="0">
              <a:effectLst>
                <a:outerShdw blurRad="38100" dist="38100" dir="2700000" algn="tl">
                  <a:srgbClr val="000000">
                    <a:alpha val="43137"/>
                  </a:srgbClr>
                </a:outerShdw>
              </a:effectLst>
            </a:rPr>
            <a:t>Awareness Now</a:t>
          </a:r>
        </a:p>
        <a:p>
          <a:pPr algn="ctr"/>
          <a:r>
            <a:rPr lang="en-US" sz="4400" b="0" dirty="0" smtClean="0">
              <a:effectLst>
                <a:outerShdw blurRad="38100" dist="38100" dir="2700000" algn="tl">
                  <a:srgbClr val="000000">
                    <a:alpha val="43137"/>
                  </a:srgbClr>
                </a:outerShdw>
              </a:effectLst>
            </a:rPr>
            <a:t>“Roll Out”</a:t>
          </a:r>
        </a:p>
        <a:p>
          <a:pPr algn="ctr"/>
          <a:r>
            <a:rPr lang="en-US" sz="4400" b="0" dirty="0" smtClean="0">
              <a:effectLst>
                <a:outerShdw blurRad="38100" dist="38100" dir="2700000" algn="tl">
                  <a:srgbClr val="000000">
                    <a:alpha val="43137"/>
                  </a:srgbClr>
                </a:outerShdw>
              </a:effectLst>
            </a:rPr>
            <a:t>2014</a:t>
          </a:r>
          <a:endParaRPr lang="en-US" sz="4400" b="0" dirty="0">
            <a:effectLst>
              <a:outerShdw blurRad="38100" dist="38100" dir="2700000" algn="tl">
                <a:srgbClr val="000000">
                  <a:alpha val="43137"/>
                </a:srgbClr>
              </a:outerShdw>
            </a:effectLst>
          </a:endParaRPr>
        </a:p>
      </dgm:t>
    </dgm:pt>
    <dgm:pt modelId="{2725D2DD-13E0-4955-ADB6-3D6576952CE6}" type="parTrans" cxnId="{AD8443A0-9116-4518-9652-EAE4E1251BC6}">
      <dgm:prSet/>
      <dgm:spPr/>
      <dgm:t>
        <a:bodyPr/>
        <a:lstStyle/>
        <a:p>
          <a:endParaRPr lang="en-US">
            <a:effectLst>
              <a:outerShdw blurRad="38100" dist="38100" dir="2700000" algn="tl">
                <a:srgbClr val="000000">
                  <a:alpha val="43137"/>
                </a:srgbClr>
              </a:outerShdw>
            </a:effectLst>
          </a:endParaRPr>
        </a:p>
      </dgm:t>
    </dgm:pt>
    <dgm:pt modelId="{3DE30F58-4242-4A3A-BC77-77E5F6961183}" type="sibTrans" cxnId="{AD8443A0-9116-4518-9652-EAE4E1251BC6}">
      <dgm:prSet/>
      <dgm:spPr/>
      <dgm:t>
        <a:bodyPr/>
        <a:lstStyle/>
        <a:p>
          <a:endParaRPr lang="en-US">
            <a:effectLst>
              <a:outerShdw blurRad="38100" dist="38100" dir="2700000" algn="tl">
                <a:srgbClr val="000000">
                  <a:alpha val="43137"/>
                </a:srgbClr>
              </a:outerShdw>
            </a:effectLst>
          </a:endParaRPr>
        </a:p>
      </dgm:t>
    </dgm:pt>
    <dgm:pt modelId="{DFBDD2C4-AB27-4998-BC87-0109439A2120}" type="pres">
      <dgm:prSet presAssocID="{6648D977-D2B2-460C-94E7-7197AE7FB9C6}" presName="Name0" presStyleCnt="0">
        <dgm:presLayoutVars>
          <dgm:dir/>
          <dgm:animLvl val="lvl"/>
          <dgm:resizeHandles val="exact"/>
        </dgm:presLayoutVars>
      </dgm:prSet>
      <dgm:spPr/>
      <dgm:t>
        <a:bodyPr/>
        <a:lstStyle/>
        <a:p>
          <a:endParaRPr lang="en-US"/>
        </a:p>
      </dgm:t>
    </dgm:pt>
    <dgm:pt modelId="{8F593737-FB99-4D66-ACA0-3889024E7738}" type="pres">
      <dgm:prSet presAssocID="{8F796DB6-395F-4E64-8B7F-0750CECA7268}" presName="linNode" presStyleCnt="0"/>
      <dgm:spPr/>
    </dgm:pt>
    <dgm:pt modelId="{0DE3E909-5861-4F0D-992F-1904EA7CB3D0}" type="pres">
      <dgm:prSet presAssocID="{8F796DB6-395F-4E64-8B7F-0750CECA7268}" presName="parentText" presStyleLbl="node1" presStyleIdx="0" presStyleCnt="2" custScaleX="278049" custScaleY="58334" custLinFactNeighborX="596" custLinFactNeighborY="-152">
        <dgm:presLayoutVars>
          <dgm:chMax val="1"/>
          <dgm:bulletEnabled val="1"/>
        </dgm:presLayoutVars>
      </dgm:prSet>
      <dgm:spPr/>
      <dgm:t>
        <a:bodyPr/>
        <a:lstStyle/>
        <a:p>
          <a:endParaRPr lang="en-US"/>
        </a:p>
      </dgm:t>
    </dgm:pt>
    <dgm:pt modelId="{4B4DECA6-7AA7-4F83-937C-88A78CE50869}" type="pres">
      <dgm:prSet presAssocID="{840F8009-069B-4B09-B8B0-B377DBE24597}" presName="sp" presStyleCnt="0"/>
      <dgm:spPr/>
    </dgm:pt>
    <dgm:pt modelId="{1D0734B4-3C3A-48A6-976F-5AC790C84BA6}" type="pres">
      <dgm:prSet presAssocID="{F7203209-ECAF-4ABF-B0F0-7C47A481BF5E}" presName="linNode" presStyleCnt="0"/>
      <dgm:spPr/>
    </dgm:pt>
    <dgm:pt modelId="{D79A7DE0-D94B-466C-B199-6BAF29F64457}" type="pres">
      <dgm:prSet presAssocID="{F7203209-ECAF-4ABF-B0F0-7C47A481BF5E}" presName="parentText" presStyleLbl="node1" presStyleIdx="1" presStyleCnt="2" custScaleX="278049" custScaleY="119687" custLinFactNeighborX="55145" custLinFactNeighborY="190">
        <dgm:presLayoutVars>
          <dgm:chMax val="1"/>
          <dgm:bulletEnabled val="1"/>
        </dgm:presLayoutVars>
      </dgm:prSet>
      <dgm:spPr/>
      <dgm:t>
        <a:bodyPr/>
        <a:lstStyle/>
        <a:p>
          <a:endParaRPr lang="en-US"/>
        </a:p>
      </dgm:t>
    </dgm:pt>
  </dgm:ptLst>
  <dgm:cxnLst>
    <dgm:cxn modelId="{50534D8C-9429-48CD-AE75-8C373B000413}" type="presOf" srcId="{6648D977-D2B2-460C-94E7-7197AE7FB9C6}" destId="{DFBDD2C4-AB27-4998-BC87-0109439A2120}" srcOrd="0" destOrd="0" presId="urn:microsoft.com/office/officeart/2005/8/layout/vList5"/>
    <dgm:cxn modelId="{72CE3B35-AF54-4266-B836-EEC31FDC7E09}" srcId="{6648D977-D2B2-460C-94E7-7197AE7FB9C6}" destId="{8F796DB6-395F-4E64-8B7F-0750CECA7268}" srcOrd="0" destOrd="0" parTransId="{BCCBB42E-C765-44A3-A015-36CBB0641631}" sibTransId="{840F8009-069B-4B09-B8B0-B377DBE24597}"/>
    <dgm:cxn modelId="{3D7C2ECC-A24C-4868-A69C-FC001789C43C}" type="presOf" srcId="{8F796DB6-395F-4E64-8B7F-0750CECA7268}" destId="{0DE3E909-5861-4F0D-992F-1904EA7CB3D0}" srcOrd="0" destOrd="0" presId="urn:microsoft.com/office/officeart/2005/8/layout/vList5"/>
    <dgm:cxn modelId="{AD8443A0-9116-4518-9652-EAE4E1251BC6}" srcId="{6648D977-D2B2-460C-94E7-7197AE7FB9C6}" destId="{F7203209-ECAF-4ABF-B0F0-7C47A481BF5E}" srcOrd="1" destOrd="0" parTransId="{2725D2DD-13E0-4955-ADB6-3D6576952CE6}" sibTransId="{3DE30F58-4242-4A3A-BC77-77E5F6961183}"/>
    <dgm:cxn modelId="{E28176D3-F088-49CB-858C-CB788FC9D610}" type="presOf" srcId="{F7203209-ECAF-4ABF-B0F0-7C47A481BF5E}" destId="{D79A7DE0-D94B-466C-B199-6BAF29F64457}" srcOrd="0" destOrd="0" presId="urn:microsoft.com/office/officeart/2005/8/layout/vList5"/>
    <dgm:cxn modelId="{FF473DBA-2E1A-40C5-9776-3C9CE4D05837}" type="presParOf" srcId="{DFBDD2C4-AB27-4998-BC87-0109439A2120}" destId="{8F593737-FB99-4D66-ACA0-3889024E7738}" srcOrd="0" destOrd="0" presId="urn:microsoft.com/office/officeart/2005/8/layout/vList5"/>
    <dgm:cxn modelId="{683241A0-2245-40C0-9FDB-AA266DE3C4A9}" type="presParOf" srcId="{8F593737-FB99-4D66-ACA0-3889024E7738}" destId="{0DE3E909-5861-4F0D-992F-1904EA7CB3D0}" srcOrd="0" destOrd="0" presId="urn:microsoft.com/office/officeart/2005/8/layout/vList5"/>
    <dgm:cxn modelId="{16754270-99FA-40A1-9118-CB4FE14DAC44}" type="presParOf" srcId="{DFBDD2C4-AB27-4998-BC87-0109439A2120}" destId="{4B4DECA6-7AA7-4F83-937C-88A78CE50869}" srcOrd="1" destOrd="0" presId="urn:microsoft.com/office/officeart/2005/8/layout/vList5"/>
    <dgm:cxn modelId="{EB0C1BA8-6B38-4D5F-8F22-99C8EE65EFFD}" type="presParOf" srcId="{DFBDD2C4-AB27-4998-BC87-0109439A2120}" destId="{1D0734B4-3C3A-48A6-976F-5AC790C84BA6}" srcOrd="2" destOrd="0" presId="urn:microsoft.com/office/officeart/2005/8/layout/vList5"/>
    <dgm:cxn modelId="{B01C57A3-5EE7-4637-8D82-303E8026A7C6}" type="presParOf" srcId="{1D0734B4-3C3A-48A6-976F-5AC790C84BA6}" destId="{D79A7DE0-D94B-466C-B199-6BAF29F64457}"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97745F-A83D-447B-979C-4F8A0D4B4426}" type="doc">
      <dgm:prSet loTypeId="urn:microsoft.com/office/officeart/2005/8/layout/vList2" loCatId="list" qsTypeId="urn:microsoft.com/office/officeart/2005/8/quickstyle/simple1" qsCatId="simple" csTypeId="urn:microsoft.com/office/officeart/2005/8/colors/accent1_2#2" csCatId="accent1" phldr="1"/>
      <dgm:spPr/>
      <dgm:t>
        <a:bodyPr/>
        <a:lstStyle/>
        <a:p>
          <a:endParaRPr lang="en-US"/>
        </a:p>
      </dgm:t>
    </dgm:pt>
    <dgm:pt modelId="{C77BCD55-4E75-4953-8C88-895AACF293C4}">
      <dgm:prSet>
        <dgm:style>
          <a:lnRef idx="1">
            <a:schemeClr val="accent6"/>
          </a:lnRef>
          <a:fillRef idx="2">
            <a:schemeClr val="accent6"/>
          </a:fillRef>
          <a:effectRef idx="1">
            <a:schemeClr val="accent6"/>
          </a:effectRef>
          <a:fontRef idx="minor">
            <a:schemeClr val="dk1"/>
          </a:fontRef>
        </dgm:style>
      </dgm:prSet>
      <dgm:spPr/>
      <dgm:t>
        <a:bodyPr/>
        <a:lstStyle/>
        <a:p>
          <a:pPr algn="ctr" rtl="0"/>
          <a:r>
            <a:rPr lang="en-US" b="0" dirty="0" smtClean="0">
              <a:solidFill>
                <a:schemeClr val="tx1"/>
              </a:solidFill>
              <a:effectLst>
                <a:outerShdw blurRad="38100" dist="38100" dir="2700000" algn="tl">
                  <a:srgbClr val="000000">
                    <a:alpha val="43137"/>
                  </a:srgbClr>
                </a:outerShdw>
              </a:effectLst>
            </a:rPr>
            <a:t>Transportable Physician Orders for Patient Preferences</a:t>
          </a:r>
          <a:endParaRPr lang="en-US" b="0" dirty="0">
            <a:solidFill>
              <a:schemeClr val="tx1"/>
            </a:solidFill>
            <a:effectLst>
              <a:outerShdw blurRad="38100" dist="38100" dir="2700000" algn="tl">
                <a:srgbClr val="000000">
                  <a:alpha val="43137"/>
                </a:srgbClr>
              </a:outerShdw>
            </a:effectLst>
          </a:endParaRPr>
        </a:p>
      </dgm:t>
    </dgm:pt>
    <dgm:pt modelId="{92BAA2F4-ABDD-4767-9E08-5AC63CF901F7}" type="parTrans" cxnId="{1389F698-3823-416D-8F18-C89B1B5077F7}">
      <dgm:prSet/>
      <dgm:spPr/>
      <dgm:t>
        <a:bodyPr/>
        <a:lstStyle/>
        <a:p>
          <a:endParaRPr lang="en-US"/>
        </a:p>
      </dgm:t>
    </dgm:pt>
    <dgm:pt modelId="{DC4A5726-A032-4E6A-9DD9-F62A4761F04B}" type="sibTrans" cxnId="{1389F698-3823-416D-8F18-C89B1B5077F7}">
      <dgm:prSet/>
      <dgm:spPr/>
      <dgm:t>
        <a:bodyPr/>
        <a:lstStyle/>
        <a:p>
          <a:endParaRPr lang="en-US"/>
        </a:p>
      </dgm:t>
    </dgm:pt>
    <dgm:pt modelId="{B778D2BA-15FA-41D7-8D44-D6A9E531D746}" type="pres">
      <dgm:prSet presAssocID="{A597745F-A83D-447B-979C-4F8A0D4B4426}" presName="linear" presStyleCnt="0">
        <dgm:presLayoutVars>
          <dgm:animLvl val="lvl"/>
          <dgm:resizeHandles val="exact"/>
        </dgm:presLayoutVars>
      </dgm:prSet>
      <dgm:spPr/>
      <dgm:t>
        <a:bodyPr/>
        <a:lstStyle/>
        <a:p>
          <a:endParaRPr lang="en-US"/>
        </a:p>
      </dgm:t>
    </dgm:pt>
    <dgm:pt modelId="{84EE7EF2-C026-4892-BCAC-EBCC945000E4}" type="pres">
      <dgm:prSet presAssocID="{C77BCD55-4E75-4953-8C88-895AACF293C4}" presName="parentText" presStyleLbl="node1" presStyleIdx="0" presStyleCnt="1">
        <dgm:presLayoutVars>
          <dgm:chMax val="0"/>
          <dgm:bulletEnabled val="1"/>
        </dgm:presLayoutVars>
      </dgm:prSet>
      <dgm:spPr/>
      <dgm:t>
        <a:bodyPr/>
        <a:lstStyle/>
        <a:p>
          <a:endParaRPr lang="en-US"/>
        </a:p>
      </dgm:t>
    </dgm:pt>
  </dgm:ptLst>
  <dgm:cxnLst>
    <dgm:cxn modelId="{504E59B2-F292-4901-BF6A-CAB21A952837}" type="presOf" srcId="{A597745F-A83D-447B-979C-4F8A0D4B4426}" destId="{B778D2BA-15FA-41D7-8D44-D6A9E531D746}" srcOrd="0" destOrd="0" presId="urn:microsoft.com/office/officeart/2005/8/layout/vList2"/>
    <dgm:cxn modelId="{1389F698-3823-416D-8F18-C89B1B5077F7}" srcId="{A597745F-A83D-447B-979C-4F8A0D4B4426}" destId="{C77BCD55-4E75-4953-8C88-895AACF293C4}" srcOrd="0" destOrd="0" parTransId="{92BAA2F4-ABDD-4767-9E08-5AC63CF901F7}" sibTransId="{DC4A5726-A032-4E6A-9DD9-F62A4761F04B}"/>
    <dgm:cxn modelId="{F3A0024E-B71F-4B5C-B497-98C40B7F9EF0}" type="presOf" srcId="{C77BCD55-4E75-4953-8C88-895AACF293C4}" destId="{84EE7EF2-C026-4892-BCAC-EBCC945000E4}" srcOrd="0" destOrd="0" presId="urn:microsoft.com/office/officeart/2005/8/layout/vList2"/>
    <dgm:cxn modelId="{6F16452C-6155-46AE-8CD7-C9F514871B24}" type="presParOf" srcId="{B778D2BA-15FA-41D7-8D44-D6A9E531D746}" destId="{84EE7EF2-C026-4892-BCAC-EBCC945000E4}"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E3E909-5861-4F0D-992F-1904EA7CB3D0}">
      <dsp:nvSpPr>
        <dsp:cNvPr id="0" name=""/>
        <dsp:cNvSpPr/>
      </dsp:nvSpPr>
      <dsp:spPr>
        <a:xfrm>
          <a:off x="7" y="0"/>
          <a:ext cx="6400792" cy="1120452"/>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b="0" kern="1200" dirty="0" smtClean="0">
              <a:effectLst>
                <a:outerShdw blurRad="38100" dist="38100" dir="2700000" algn="tl">
                  <a:srgbClr val="000000">
                    <a:alpha val="43137"/>
                  </a:srgbClr>
                </a:outerShdw>
              </a:effectLst>
            </a:rPr>
            <a:t>Wichita</a:t>
          </a:r>
          <a:r>
            <a:rPr lang="en-US" sz="5400" b="0" kern="1200" dirty="0" smtClean="0">
              <a:effectLst>
                <a:outerShdw blurRad="38100" dist="38100" dir="2700000" algn="tl">
                  <a:srgbClr val="000000">
                    <a:alpha val="43137"/>
                  </a:srgbClr>
                </a:outerShdw>
              </a:effectLst>
            </a:rPr>
            <a:t> </a:t>
          </a:r>
          <a:r>
            <a:rPr lang="en-US" sz="4400" b="0" kern="1200" dirty="0" smtClean="0">
              <a:effectLst>
                <a:outerShdw blurRad="38100" dist="38100" dir="2700000" algn="tl">
                  <a:srgbClr val="000000">
                    <a:alpha val="43137"/>
                  </a:srgbClr>
                </a:outerShdw>
              </a:effectLst>
            </a:rPr>
            <a:t>Area </a:t>
          </a:r>
          <a:r>
            <a:rPr lang="en-US" sz="5400" b="0" kern="1200" dirty="0" smtClean="0">
              <a:effectLst>
                <a:outerShdw blurRad="38100" dist="38100" dir="2700000" algn="tl">
                  <a:srgbClr val="000000">
                    <a:alpha val="43137"/>
                  </a:srgbClr>
                </a:outerShdw>
              </a:effectLst>
            </a:rPr>
            <a:t>       </a:t>
          </a:r>
          <a:endParaRPr lang="en-US" sz="5400" b="0" kern="1200" dirty="0">
            <a:effectLst>
              <a:outerShdw blurRad="38100" dist="38100" dir="2700000" algn="tl">
                <a:srgbClr val="000000">
                  <a:alpha val="43137"/>
                </a:srgbClr>
              </a:outerShdw>
            </a:effectLst>
          </a:endParaRPr>
        </a:p>
      </dsp:txBody>
      <dsp:txXfrm>
        <a:off x="54703" y="54696"/>
        <a:ext cx="6291400" cy="1011060"/>
      </dsp:txXfrm>
    </dsp:sp>
    <dsp:sp modelId="{D79A7DE0-D94B-466C-B199-6BAF29F64457}">
      <dsp:nvSpPr>
        <dsp:cNvPr id="0" name=""/>
        <dsp:cNvSpPr/>
      </dsp:nvSpPr>
      <dsp:spPr>
        <a:xfrm>
          <a:off x="7" y="1219626"/>
          <a:ext cx="6400792" cy="2298893"/>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b="1" kern="1200" dirty="0" smtClean="0">
              <a:effectLst>
                <a:outerShdw blurRad="38100" dist="38100" dir="2700000" algn="tl">
                  <a:srgbClr val="000000">
                    <a:alpha val="43137"/>
                  </a:srgbClr>
                </a:outerShdw>
              </a:effectLst>
            </a:rPr>
            <a:t>Awareness Now</a:t>
          </a:r>
        </a:p>
        <a:p>
          <a:pPr lvl="0" algn="ctr" defTabSz="1955800">
            <a:lnSpc>
              <a:spcPct val="90000"/>
            </a:lnSpc>
            <a:spcBef>
              <a:spcPct val="0"/>
            </a:spcBef>
            <a:spcAft>
              <a:spcPct val="35000"/>
            </a:spcAft>
          </a:pPr>
          <a:r>
            <a:rPr lang="en-US" sz="4400" b="0" kern="1200" dirty="0" smtClean="0">
              <a:effectLst>
                <a:outerShdw blurRad="38100" dist="38100" dir="2700000" algn="tl">
                  <a:srgbClr val="000000">
                    <a:alpha val="43137"/>
                  </a:srgbClr>
                </a:outerShdw>
              </a:effectLst>
            </a:rPr>
            <a:t>“Roll Out”</a:t>
          </a:r>
        </a:p>
        <a:p>
          <a:pPr lvl="0" algn="ctr" defTabSz="1955800">
            <a:lnSpc>
              <a:spcPct val="90000"/>
            </a:lnSpc>
            <a:spcBef>
              <a:spcPct val="0"/>
            </a:spcBef>
            <a:spcAft>
              <a:spcPct val="35000"/>
            </a:spcAft>
          </a:pPr>
          <a:r>
            <a:rPr lang="en-US" sz="4400" b="0" kern="1200" dirty="0" smtClean="0">
              <a:effectLst>
                <a:outerShdw blurRad="38100" dist="38100" dir="2700000" algn="tl">
                  <a:srgbClr val="000000">
                    <a:alpha val="43137"/>
                  </a:srgbClr>
                </a:outerShdw>
              </a:effectLst>
            </a:rPr>
            <a:t>2014</a:t>
          </a:r>
          <a:endParaRPr lang="en-US" sz="4400" b="0" kern="1200" dirty="0">
            <a:effectLst>
              <a:outerShdw blurRad="38100" dist="38100" dir="2700000" algn="tl">
                <a:srgbClr val="000000">
                  <a:alpha val="43137"/>
                </a:srgbClr>
              </a:outerShdw>
            </a:effectLst>
          </a:endParaRPr>
        </a:p>
      </dsp:txBody>
      <dsp:txXfrm>
        <a:off x="112230" y="1331849"/>
        <a:ext cx="6176346" cy="20744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E7EF2-C026-4892-BCAC-EBCC945000E4}">
      <dsp:nvSpPr>
        <dsp:cNvPr id="0" name=""/>
        <dsp:cNvSpPr/>
      </dsp:nvSpPr>
      <dsp:spPr>
        <a:xfrm>
          <a:off x="0" y="295712"/>
          <a:ext cx="8229600" cy="1698840"/>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en-US" sz="4400" b="0" kern="1200" dirty="0" smtClean="0">
              <a:solidFill>
                <a:schemeClr val="tx1"/>
              </a:solidFill>
              <a:effectLst>
                <a:outerShdw blurRad="38100" dist="38100" dir="2700000" algn="tl">
                  <a:srgbClr val="000000">
                    <a:alpha val="43137"/>
                  </a:srgbClr>
                </a:outerShdw>
              </a:effectLst>
            </a:rPr>
            <a:t>Transportable Physician Orders for Patient Preferences</a:t>
          </a:r>
          <a:endParaRPr lang="en-US" sz="4400" b="0" kern="1200" dirty="0">
            <a:solidFill>
              <a:schemeClr val="tx1"/>
            </a:solidFill>
            <a:effectLst>
              <a:outerShdw blurRad="38100" dist="38100" dir="2700000" algn="tl">
                <a:srgbClr val="000000">
                  <a:alpha val="43137"/>
                </a:srgbClr>
              </a:outerShdw>
            </a:effectLst>
          </a:endParaRPr>
        </a:p>
      </dsp:txBody>
      <dsp:txXfrm>
        <a:off x="82931" y="378643"/>
        <a:ext cx="8063738" cy="153297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5F68D05-9357-420B-9AD7-E410DC09AA45}" type="datetimeFigureOut">
              <a:rPr lang="en-US"/>
              <a:pPr>
                <a:defRPr/>
              </a:pPr>
              <a:t>11/12/2013</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cs typeface="+mn-cs"/>
              </a:defRPr>
            </a:lvl1pPr>
          </a:lstStyle>
          <a:p>
            <a:pPr>
              <a:defRPr/>
            </a:pPr>
            <a:r>
              <a:rPr lang="en-US"/>
              <a:t>TPOPP Wichia</a:t>
            </a:r>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F9D1A20E-1ACB-4440-97BB-62444CE409B9}" type="slidenum">
              <a:rPr lang="en-US"/>
              <a:pPr>
                <a:defRPr/>
              </a:pPr>
              <a:t>‹#›</a:t>
            </a:fld>
            <a:endParaRPr lang="en-US"/>
          </a:p>
        </p:txBody>
      </p:sp>
    </p:spTree>
    <p:extLst>
      <p:ext uri="{BB962C8B-B14F-4D97-AF65-F5344CB8AC3E}">
        <p14:creationId xmlns:p14="http://schemas.microsoft.com/office/powerpoint/2010/main" val="2779787964"/>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3892E366-7A82-45DF-AA47-91AE41C038B2}" type="datetimeFigureOut">
              <a:rPr lang="en-US"/>
              <a:pPr>
                <a:defRPr/>
              </a:pPr>
              <a:t>11/12/2013</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24363"/>
            <a:ext cx="5486400" cy="41910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7138"/>
            <a:ext cx="2971800" cy="465137"/>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cs typeface="+mn-cs"/>
              </a:defRPr>
            </a:lvl1pPr>
          </a:lstStyle>
          <a:p>
            <a:pPr>
              <a:defRPr/>
            </a:pPr>
            <a:r>
              <a:rPr lang="en-US"/>
              <a:t>TPOPP Wichia</a:t>
            </a:r>
          </a:p>
        </p:txBody>
      </p:sp>
      <p:sp>
        <p:nvSpPr>
          <p:cNvPr id="7" name="Slide Number Placeholder 6"/>
          <p:cNvSpPr>
            <a:spLocks noGrp="1"/>
          </p:cNvSpPr>
          <p:nvPr>
            <p:ph type="sldNum" sz="quarter" idx="5"/>
          </p:nvPr>
        </p:nvSpPr>
        <p:spPr>
          <a:xfrm>
            <a:off x="3884613" y="8847138"/>
            <a:ext cx="2971800" cy="46513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1544006A-1218-43A5-AF11-52D7ADF92FC1}" type="slidenum">
              <a:rPr lang="en-US"/>
              <a:pPr>
                <a:defRPr/>
              </a:pPr>
              <a:t>‹#›</a:t>
            </a:fld>
            <a:endParaRPr lang="en-US"/>
          </a:p>
        </p:txBody>
      </p:sp>
    </p:spTree>
    <p:extLst>
      <p:ext uri="{BB962C8B-B14F-4D97-AF65-F5344CB8AC3E}">
        <p14:creationId xmlns:p14="http://schemas.microsoft.com/office/powerpoint/2010/main" val="431619688"/>
      </p:ext>
    </p:extLst>
  </p:cSld>
  <p:clrMap bg1="lt1" tx1="dk1" bg2="lt2" tx2="dk2" accent1="accent1" accent2="accent2" accent3="accent3" accent4="accent4" accent5="accent5" accent6="accent6" hlink="hlink" folHlink="folHlink"/>
  <p:hf sldNum="0" hdr="0" dt="0"/>
  <p:notesStyle>
    <a:lvl1pPr algn="l" rtl="0" fontAlgn="base">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fontAlgn="base">
      <a:spcBef>
        <a:spcPct val="30000"/>
      </a:spcBef>
      <a:spcAft>
        <a:spcPct val="0"/>
      </a:spcAft>
      <a:defRPr sz="1200" kern="1200">
        <a:solidFill>
          <a:schemeClr val="tx1"/>
        </a:solidFill>
        <a:latin typeface="+mn-lt"/>
        <a:ea typeface="ＭＳ Ｐゴシック" charset="-128"/>
        <a:cs typeface="+mn-cs"/>
      </a:defRPr>
    </a:lvl2pPr>
    <a:lvl3pPr marL="914400" algn="l" rtl="0" fontAlgn="base">
      <a:spcBef>
        <a:spcPct val="30000"/>
      </a:spcBef>
      <a:spcAft>
        <a:spcPct val="0"/>
      </a:spcAft>
      <a:defRPr sz="1200" kern="1200">
        <a:solidFill>
          <a:schemeClr val="tx1"/>
        </a:solidFill>
        <a:latin typeface="+mn-lt"/>
        <a:ea typeface="ＭＳ Ｐゴシック" charset="-128"/>
        <a:cs typeface="+mn-cs"/>
      </a:defRPr>
    </a:lvl3pPr>
    <a:lvl4pPr marL="1371600" algn="l" rtl="0" fontAlgn="base">
      <a:spcBef>
        <a:spcPct val="30000"/>
      </a:spcBef>
      <a:spcAft>
        <a:spcPct val="0"/>
      </a:spcAft>
      <a:defRPr sz="1200" kern="1200">
        <a:solidFill>
          <a:schemeClr val="tx1"/>
        </a:solidFill>
        <a:latin typeface="+mn-lt"/>
        <a:ea typeface="ＭＳ Ｐゴシック" charset="-128"/>
        <a:cs typeface="+mn-cs"/>
      </a:defRPr>
    </a:lvl4pPr>
    <a:lvl5pPr marL="1828800" algn="l"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02403" name="Footer Placeholder 1"/>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solidFill>
                  <a:srgbClr val="000000"/>
                </a:solidFill>
                <a:ea typeface="ＭＳ Ｐゴシック" charset="-128"/>
                <a:cs typeface="ＭＳ Ｐゴシック" charset="-128"/>
              </a:rPr>
              <a:t>TPOPP Wichia</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bwMode="auto">
          <a:noFill/>
          <a:ln>
            <a:solidFill>
              <a:srgbClr val="000000"/>
            </a:solidFill>
            <a:miter lim="800000"/>
            <a:headEnd/>
            <a:tailEnd/>
          </a:ln>
        </p:spPr>
      </p:sp>
      <p:sp>
        <p:nvSpPr>
          <p:cNvPr id="1187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(You can omit this as a ‘slide’ and use it as your “notes” to discuss chronic illness…and eliminate from the slide show if desired.)ch</a:t>
            </a:r>
          </a:p>
        </p:txBody>
      </p:sp>
      <p:sp>
        <p:nvSpPr>
          <p:cNvPr id="118787"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ea typeface="ＭＳ Ｐゴシック" charset="-128"/>
                <a:cs typeface="ＭＳ Ｐゴシック" charset="-128"/>
              </a:rPr>
              <a:t>TPOPP Wichia</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493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Many of our frail patients slowly decline to death. The person with Alzheimer’s dementia or Parkinson’s disease  will  follow a  pattern of slow,  progressive and expected decline to death.</a:t>
            </a:r>
          </a:p>
        </p:txBody>
      </p:sp>
      <p:sp>
        <p:nvSpPr>
          <p:cNvPr id="124931" name="Footer Placeholder 1"/>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ea typeface="ＭＳ Ｐゴシック" charset="-128"/>
                <a:cs typeface="ＭＳ Ｐゴシック" charset="-128"/>
              </a:rPr>
              <a:t>TPOPP Wichia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80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CAAA1B-5D61-40D6-95AF-1F68D714976C}" type="slidenum">
              <a:rPr lang="en-US">
                <a:solidFill>
                  <a:srgbClr val="000000"/>
                </a:solidFill>
                <a:latin typeface="Arial" charset="0"/>
                <a:ea typeface="Arial" charset="0"/>
                <a:cs typeface="Arial" charset="0"/>
              </a:rPr>
              <a:pPr fontAlgn="base">
                <a:spcBef>
                  <a:spcPct val="0"/>
                </a:spcBef>
                <a:spcAft>
                  <a:spcPct val="0"/>
                </a:spcAft>
              </a:pPr>
              <a:t>20</a:t>
            </a:fld>
            <a:endParaRPr lang="en-US">
              <a:solidFill>
                <a:srgbClr val="000000"/>
              </a:solidFill>
              <a:latin typeface="Arial" charset="0"/>
              <a:ea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00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054840-DC27-4BCF-A9B8-D50256231C48}" type="slidenum">
              <a:rPr lang="en-US">
                <a:solidFill>
                  <a:srgbClr val="000000"/>
                </a:solidFill>
                <a:latin typeface="Arial" charset="0"/>
                <a:ea typeface="Arial" charset="0"/>
                <a:cs typeface="Arial" charset="0"/>
              </a:rPr>
              <a:pPr fontAlgn="base">
                <a:spcBef>
                  <a:spcPct val="0"/>
                </a:spcBef>
                <a:spcAft>
                  <a:spcPct val="0"/>
                </a:spcAft>
              </a:pPr>
              <a:t>21</a:t>
            </a:fld>
            <a:endParaRPr lang="en-US">
              <a:solidFill>
                <a:srgbClr val="000000"/>
              </a:solidFill>
              <a:latin typeface="Arial" charset="0"/>
              <a:ea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How do you see this working in your facility?	</a:t>
            </a:r>
          </a:p>
        </p:txBody>
      </p:sp>
      <p:sp>
        <p:nvSpPr>
          <p:cNvPr id="1320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A44E75-B1AF-4A20-952C-9C3006D9D2C8}" type="slidenum">
              <a:rPr lang="en-US">
                <a:solidFill>
                  <a:srgbClr val="000000"/>
                </a:solidFill>
                <a:ea typeface="ＭＳ Ｐゴシック" charset="-128"/>
                <a:cs typeface="ＭＳ Ｐゴシック" charset="-128"/>
              </a:rPr>
              <a:pPr fontAlgn="base">
                <a:spcBef>
                  <a:spcPct val="0"/>
                </a:spcBef>
                <a:spcAft>
                  <a:spcPct val="0"/>
                </a:spcAft>
              </a:pPr>
              <a:t>23</a:t>
            </a:fld>
            <a:endParaRPr lang="en-US">
              <a:solidFill>
                <a:srgbClr val="000000"/>
              </a:solidFill>
              <a:ea typeface="ＭＳ Ｐゴシック" charset="-128"/>
              <a:cs typeface="ＭＳ Ｐゴシック" charset="-128"/>
            </a:endParaRPr>
          </a:p>
        </p:txBody>
      </p:sp>
      <p:sp>
        <p:nvSpPr>
          <p:cNvPr id="132100" name="Header Placeholder 1"/>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solidFill>
                  <a:srgbClr val="000000"/>
                </a:solidFill>
                <a:ea typeface="ＭＳ Ｐゴシック" charset="-128"/>
                <a:cs typeface="ＭＳ Ｐゴシック" charset="-128"/>
              </a:rPr>
              <a:t>TPOPP presentation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TPOPP is NOT appropriate for a person with a stable medical condition or disabling problem with years of life expectancy</a:t>
            </a:r>
          </a:p>
          <a:p>
            <a:pPr>
              <a:spcBef>
                <a:spcPct val="0"/>
              </a:spcBef>
            </a:pPr>
            <a:endParaRPr lang="en-US" smtClean="0"/>
          </a:p>
          <a:p>
            <a:pPr>
              <a:spcBef>
                <a:spcPct val="0"/>
              </a:spcBef>
            </a:pPr>
            <a:r>
              <a:rPr lang="en-US" smtClean="0"/>
              <a:t>Less than 10% of death occur “suddenly with unexpected cause.”  The rest relate to underlying conditions with predictable illness trajectories. </a:t>
            </a:r>
            <a:r>
              <a:rPr lang="en-US" sz="800" smtClean="0"/>
              <a:t>(Field &amp; Cassel, 1997)  </a:t>
            </a:r>
          </a:p>
          <a:p>
            <a:pPr>
              <a:spcBef>
                <a:spcPct val="0"/>
              </a:spcBef>
            </a:pPr>
            <a:endParaRPr lang="en-US" smtClean="0"/>
          </a:p>
          <a:p>
            <a:pPr>
              <a:spcBef>
                <a:spcPct val="0"/>
              </a:spcBef>
            </a:pPr>
            <a:endParaRPr lang="en-US" smtClean="0"/>
          </a:p>
          <a:p>
            <a:pPr>
              <a:spcBef>
                <a:spcPct val="0"/>
              </a:spcBef>
            </a:pPr>
            <a:r>
              <a:rPr lang="en-US" smtClean="0"/>
              <a:t>99% of illness trajectories are categorized as “Steady decline, short terminal phase”, “Slow decline with periodic crisis” and “Lingering, expected death.” </a:t>
            </a:r>
          </a:p>
          <a:p>
            <a:pPr>
              <a:spcBef>
                <a:spcPct val="0"/>
              </a:spcBef>
            </a:pPr>
            <a:endParaRPr lang="en-US" smtClean="0"/>
          </a:p>
          <a:p>
            <a:pPr>
              <a:spcBef>
                <a:spcPct val="0"/>
              </a:spcBef>
            </a:pPr>
            <a:r>
              <a:rPr lang="en-US" sz="3600" smtClean="0"/>
              <a:t>AHA recommends the use of “out-of-hospital physician orders for patients who are chronically ill or have a terminal illness.” </a:t>
            </a:r>
            <a:r>
              <a:rPr lang="en-US" smtClean="0"/>
              <a:t>(American Heart Association Guidelines for Cardiopulmonary Resuscitation and Emergency Cardiovascular Care Science (2005).  Part 8: Interdisciplinary Topics. </a:t>
            </a:r>
            <a:r>
              <a:rPr lang="en-US" u="sng" smtClean="0"/>
              <a:t>Circulation</a:t>
            </a:r>
            <a:r>
              <a:rPr lang="en-US" smtClean="0"/>
              <a:t>.  112 (Suppl I), III-100 – III-108.) </a:t>
            </a:r>
          </a:p>
          <a:p>
            <a:pPr>
              <a:spcBef>
                <a:spcPct val="0"/>
              </a:spcBef>
            </a:pPr>
            <a:endParaRPr lang="en-US" smtClean="0"/>
          </a:p>
        </p:txBody>
      </p:sp>
      <p:sp>
        <p:nvSpPr>
          <p:cNvPr id="1341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C8F230-E66B-4CAF-82B2-7B83B5E77257}" type="slidenum">
              <a:rPr lang="en-US">
                <a:solidFill>
                  <a:srgbClr val="000000"/>
                </a:solidFill>
                <a:latin typeface="Arial" charset="0"/>
                <a:ea typeface="Arial" charset="0"/>
                <a:cs typeface="Arial" charset="0"/>
              </a:rPr>
              <a:pPr fontAlgn="base">
                <a:spcBef>
                  <a:spcPct val="0"/>
                </a:spcBef>
                <a:spcAft>
                  <a:spcPct val="0"/>
                </a:spcAft>
              </a:pPr>
              <a:t>24</a:t>
            </a:fld>
            <a:endParaRPr lang="en-US">
              <a:solidFill>
                <a:srgbClr val="000000"/>
              </a:solidFill>
              <a:latin typeface="Arial" charset="0"/>
              <a:ea typeface="Arial" charset="0"/>
              <a:cs typeface="Arial" charset="0"/>
            </a:endParaRPr>
          </a:p>
        </p:txBody>
      </p:sp>
      <p:sp>
        <p:nvSpPr>
          <p:cNvPr id="134148" name="Footer Placeholder 1"/>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a:solidFill>
                <a:srgbClr val="000000"/>
              </a:solidFill>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p:cNvSpPr>
          <p:nvPr>
            <p:ph type="sldImg"/>
          </p:nvPr>
        </p:nvSpPr>
        <p:spPr bwMode="auto">
          <a:noFill/>
          <a:ln>
            <a:solidFill>
              <a:srgbClr val="000000"/>
            </a:solidFill>
            <a:miter lim="800000"/>
            <a:headEnd/>
            <a:tailEnd/>
          </a:ln>
        </p:spPr>
      </p:sp>
      <p:sp>
        <p:nvSpPr>
          <p:cNvPr id="144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44387"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ea typeface="ＭＳ Ｐゴシック" charset="-128"/>
                <a:cs typeface="ＭＳ Ｐゴシック" charset="-128"/>
              </a:rPr>
              <a:t>TPOPP Wichia</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extLst/>
        </p:spPr>
        <p:txBody>
          <a:bodyPr wrap="square" numCol="1" anchor="t" anchorCtr="0" compatLnSpc="1">
            <a:prstTxWarp prst="textNoShape">
              <a:avLst/>
            </a:prstTxWarp>
          </a:bodyPr>
          <a:lstStyle/>
          <a:p>
            <a:pPr fontAlgn="auto">
              <a:spcBef>
                <a:spcPct val="0"/>
              </a:spcBef>
              <a:spcAft>
                <a:spcPts val="0"/>
              </a:spcAft>
              <a:defRPr/>
            </a:pPr>
            <a:r>
              <a:rPr lang="en-US" dirty="0" smtClean="0">
                <a:ea typeface="+mn-ea"/>
                <a:cs typeface="+mn-cs"/>
              </a:rPr>
              <a:t>Section B orders apply to emergency medical circumstances for a person who has a pulse and / or is breathing. The treatment orders range from full treatment to comfort measures only. </a:t>
            </a:r>
          </a:p>
          <a:p>
            <a:pPr fontAlgn="auto">
              <a:spcBef>
                <a:spcPct val="0"/>
              </a:spcBef>
              <a:spcAft>
                <a:spcPts val="0"/>
              </a:spcAft>
              <a:defRPr/>
            </a:pPr>
            <a:endParaRPr lang="en-US" dirty="0" smtClean="0">
              <a:ea typeface="+mn-ea"/>
              <a:cs typeface="+mn-cs"/>
            </a:endParaRPr>
          </a:p>
          <a:p>
            <a:pPr>
              <a:spcBef>
                <a:spcPct val="0"/>
              </a:spcBef>
              <a:buFont typeface="Arial" charset="0"/>
              <a:buChar char="•"/>
              <a:defRPr/>
            </a:pPr>
            <a:r>
              <a:rPr lang="en-US" dirty="0" smtClean="0">
                <a:ea typeface="+mn-ea"/>
                <a:cs typeface="+mn-cs"/>
              </a:rPr>
              <a:t>Comfort measures are always provided regardless of  the indicated level of treatment.</a:t>
            </a:r>
            <a:r>
              <a:rPr lang="en-US" sz="1800" b="1" dirty="0" smtClean="0">
                <a:solidFill>
                  <a:srgbClr val="000000"/>
                </a:solidFill>
                <a:effectLst>
                  <a:outerShdw blurRad="38100" dist="38100" dir="2700000" algn="tl">
                    <a:srgbClr val="DDDDDD"/>
                  </a:outerShdw>
                </a:effectLst>
                <a:latin typeface="Arial"/>
                <a:ea typeface="Arial" charset="0"/>
                <a:cs typeface="Arial" charset="0"/>
              </a:rPr>
              <a:t> </a:t>
            </a:r>
            <a:r>
              <a:rPr lang="en-US" sz="1800" b="1" dirty="0" smtClean="0">
                <a:solidFill>
                  <a:srgbClr val="000000"/>
                </a:solidFill>
                <a:latin typeface="Arial"/>
                <a:ea typeface="Arial" charset="0"/>
                <a:cs typeface="Arial" charset="0"/>
              </a:rPr>
              <a:t>Section B:  Medical Intervention</a:t>
            </a:r>
          </a:p>
          <a:p>
            <a:pPr>
              <a:spcBef>
                <a:spcPct val="0"/>
              </a:spcBef>
              <a:defRPr/>
            </a:pPr>
            <a:r>
              <a:rPr lang="en-US" sz="1800" dirty="0" smtClean="0">
                <a:solidFill>
                  <a:srgbClr val="000000"/>
                </a:solidFill>
                <a:effectLst>
                  <a:outerShdw blurRad="38100" dist="38100" dir="2700000" algn="tl">
                    <a:srgbClr val="DDDDDD"/>
                  </a:outerShdw>
                </a:effectLst>
                <a:latin typeface="Arial"/>
                <a:ea typeface="Arial" charset="0"/>
                <a:cs typeface="Arial" charset="0"/>
              </a:rPr>
              <a:t>    --  Still with pulse and breathing but</a:t>
            </a:r>
          </a:p>
          <a:p>
            <a:pPr>
              <a:spcBef>
                <a:spcPct val="0"/>
              </a:spcBef>
              <a:defRPr/>
            </a:pPr>
            <a:r>
              <a:rPr lang="en-US" sz="1800" dirty="0" smtClean="0">
                <a:solidFill>
                  <a:srgbClr val="000000"/>
                </a:solidFill>
                <a:effectLst>
                  <a:outerShdw blurRad="38100" dist="38100" dir="2700000" algn="tl">
                    <a:srgbClr val="DDDDDD"/>
                  </a:outerShdw>
                </a:effectLst>
                <a:latin typeface="Arial"/>
                <a:ea typeface="Arial" charset="0"/>
                <a:cs typeface="Arial" charset="0"/>
              </a:rPr>
              <a:t>         with rapid health deterioration</a:t>
            </a:r>
          </a:p>
          <a:p>
            <a:pPr>
              <a:spcBef>
                <a:spcPct val="0"/>
              </a:spcBef>
              <a:defRPr/>
            </a:pPr>
            <a:r>
              <a:rPr lang="en-US" sz="1800" dirty="0" smtClean="0">
                <a:solidFill>
                  <a:srgbClr val="000000"/>
                </a:solidFill>
                <a:effectLst>
                  <a:outerShdw blurRad="38100" dist="38100" dir="2700000" algn="tl">
                    <a:srgbClr val="DDDDDD"/>
                  </a:outerShdw>
                </a:effectLst>
                <a:latin typeface="Arial"/>
                <a:ea typeface="Arial" charset="0"/>
                <a:cs typeface="Arial" charset="0"/>
              </a:rPr>
              <a:t>	*  </a:t>
            </a:r>
            <a:r>
              <a:rPr lang="en-US" sz="1600" dirty="0" smtClean="0">
                <a:solidFill>
                  <a:srgbClr val="000000"/>
                </a:solidFill>
                <a:effectLst>
                  <a:outerShdw blurRad="38100" dist="38100" dir="2700000" algn="tl">
                    <a:srgbClr val="DDDDDD"/>
                  </a:outerShdw>
                </a:effectLst>
                <a:latin typeface="Arial"/>
                <a:ea typeface="Arial" charset="0"/>
                <a:cs typeface="Arial" charset="0"/>
              </a:rPr>
              <a:t>Comfort Measures Only</a:t>
            </a:r>
          </a:p>
          <a:p>
            <a:pPr>
              <a:spcBef>
                <a:spcPct val="0"/>
              </a:spcBef>
              <a:defRPr/>
            </a:pPr>
            <a:r>
              <a:rPr lang="en-US" sz="1600" dirty="0" smtClean="0">
                <a:solidFill>
                  <a:srgbClr val="000000"/>
                </a:solidFill>
                <a:effectLst>
                  <a:outerShdw blurRad="38100" dist="38100" dir="2700000" algn="tl">
                    <a:srgbClr val="DDDDDD"/>
                  </a:outerShdw>
                </a:effectLst>
                <a:latin typeface="Arial"/>
                <a:ea typeface="Arial" charset="0"/>
                <a:cs typeface="Arial" charset="0"/>
              </a:rPr>
              <a:t>	*  Limited Additional Interventions</a:t>
            </a:r>
          </a:p>
          <a:p>
            <a:pPr>
              <a:spcBef>
                <a:spcPct val="0"/>
              </a:spcBef>
              <a:defRPr/>
            </a:pPr>
            <a:r>
              <a:rPr lang="en-US" sz="1600" dirty="0" smtClean="0">
                <a:solidFill>
                  <a:srgbClr val="000000"/>
                </a:solidFill>
                <a:effectLst>
                  <a:outerShdw blurRad="38100" dist="38100" dir="2700000" algn="tl">
                    <a:srgbClr val="DDDDDD"/>
                  </a:outerShdw>
                </a:effectLst>
                <a:latin typeface="Arial"/>
                <a:ea typeface="Arial" charset="0"/>
                <a:cs typeface="Arial" charset="0"/>
              </a:rPr>
              <a:t>	*  Full Treatment</a:t>
            </a:r>
            <a:endParaRPr lang="en-US" dirty="0" smtClean="0">
              <a:ea typeface="+mn-ea"/>
              <a:cs typeface="+mn-cs"/>
            </a:endParaRPr>
          </a:p>
        </p:txBody>
      </p:sp>
      <p:sp>
        <p:nvSpPr>
          <p:cNvPr id="1361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D4FB8C-B878-4346-826E-B460DF40E4E0}" type="slidenum">
              <a:rPr lang="en-US">
                <a:solidFill>
                  <a:srgbClr val="000000"/>
                </a:solidFill>
                <a:ea typeface="ＭＳ Ｐゴシック" charset="-128"/>
                <a:cs typeface="ＭＳ Ｐゴシック" charset="-128"/>
              </a:rPr>
              <a:pPr fontAlgn="base">
                <a:spcBef>
                  <a:spcPct val="0"/>
                </a:spcBef>
                <a:spcAft>
                  <a:spcPct val="0"/>
                </a:spcAft>
              </a:pPr>
              <a:t>26</a:t>
            </a:fld>
            <a:endParaRPr lang="en-US">
              <a:solidFill>
                <a:srgbClr val="000000"/>
              </a:solidFill>
              <a:ea typeface="ＭＳ Ｐゴシック" charset="-128"/>
              <a:cs typeface="ＭＳ Ｐゴシック" charset="-128"/>
            </a:endParaRPr>
          </a:p>
        </p:txBody>
      </p:sp>
      <p:sp>
        <p:nvSpPr>
          <p:cNvPr id="136196" name="Header Placeholder 1"/>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solidFill>
                  <a:srgbClr val="000000"/>
                </a:solidFill>
                <a:ea typeface="ＭＳ Ｐゴシック" charset="-128"/>
                <a:cs typeface="ＭＳ Ｐゴシック" charset="-128"/>
              </a:rPr>
              <a:t>TPOPP presentation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Mary is receiving hospice care for metastatic breast cancer. She desires comfort care with all medical treatments to be focused on symptom management to maximize comfort.</a:t>
            </a:r>
          </a:p>
          <a:p>
            <a:pPr>
              <a:spcBef>
                <a:spcPct val="0"/>
              </a:spcBef>
            </a:pPr>
            <a:endParaRPr lang="en-US" smtClean="0"/>
          </a:p>
          <a:p>
            <a:pPr>
              <a:spcBef>
                <a:spcPct val="0"/>
              </a:spcBef>
            </a:pPr>
            <a:r>
              <a:rPr lang="en-US" smtClean="0"/>
              <a:t>Mrs. V’s son and DPOAHC would like to ensure that Mrs. V is not sent to the hospital again. Mrs. V has late stage Alzheimer’s dementia. Comfort care is consistent with Mrs. V’s health care directive and many statements she shared with her son about her wishes for the end of her life when she was able to communicate. </a:t>
            </a:r>
          </a:p>
        </p:txBody>
      </p:sp>
      <p:sp>
        <p:nvSpPr>
          <p:cNvPr id="1382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3C04F9-68F2-4B60-B96B-DE53F5A272F7}" type="slidenum">
              <a:rPr lang="en-US">
                <a:solidFill>
                  <a:srgbClr val="000000"/>
                </a:solidFill>
                <a:ea typeface="ＭＳ Ｐゴシック" charset="-128"/>
                <a:cs typeface="ＭＳ Ｐゴシック" charset="-128"/>
              </a:rPr>
              <a:pPr fontAlgn="base">
                <a:spcBef>
                  <a:spcPct val="0"/>
                </a:spcBef>
                <a:spcAft>
                  <a:spcPct val="0"/>
                </a:spcAft>
              </a:pPr>
              <a:t>27</a:t>
            </a:fld>
            <a:endParaRPr lang="en-US">
              <a:solidFill>
                <a:srgbClr val="000000"/>
              </a:solidFill>
              <a:ea typeface="ＭＳ Ｐゴシック" charset="-128"/>
              <a:cs typeface="ＭＳ Ｐゴシック" charset="-128"/>
            </a:endParaRPr>
          </a:p>
        </p:txBody>
      </p:sp>
      <p:sp>
        <p:nvSpPr>
          <p:cNvPr id="138244" name="Header Placeholder 1"/>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solidFill>
                  <a:srgbClr val="000000"/>
                </a:solidFill>
                <a:ea typeface="ＭＳ Ｐゴシック" charset="-128"/>
                <a:cs typeface="ＭＳ Ｐゴシック" charset="-128"/>
              </a:rPr>
              <a:t>TPOPP presentation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Mr. Garcia’s Story: Mr. G has chronic bronchitis and COPD. He has had a least one bad episode of bronchitis leading to hospitalization in the past year. “ They put me on a breathing machine last time and I never want to do that again. I want the docs to give me medicine to help my breathing, but I don’t want to be on a ventilator. If I became that sick I want them to do what they can without the ventilator. If I can’t get better, I want them to make me comfortable.” </a:t>
            </a:r>
          </a:p>
          <a:p>
            <a:pPr>
              <a:spcBef>
                <a:spcPct val="0"/>
              </a:spcBef>
            </a:pPr>
            <a:endParaRPr lang="en-US" smtClean="0"/>
          </a:p>
          <a:p>
            <a:pPr>
              <a:spcBef>
                <a:spcPct val="0"/>
              </a:spcBef>
            </a:pPr>
            <a:r>
              <a:rPr lang="en-US" smtClean="0"/>
              <a:t>This option allows for less invasive airway support measures such as CPAP or BiPAP. </a:t>
            </a:r>
          </a:p>
          <a:p>
            <a:pPr>
              <a:spcBef>
                <a:spcPct val="0"/>
              </a:spcBef>
            </a:pPr>
            <a:r>
              <a:rPr lang="en-US" smtClean="0"/>
              <a:t>This option would focus on treating to restore function for reversible conditions. </a:t>
            </a:r>
          </a:p>
        </p:txBody>
      </p:sp>
      <p:sp>
        <p:nvSpPr>
          <p:cNvPr id="140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87AF98-894B-48CC-A7E6-36BB0277219B}" type="slidenum">
              <a:rPr lang="en-US">
                <a:solidFill>
                  <a:srgbClr val="000000"/>
                </a:solidFill>
                <a:ea typeface="ＭＳ Ｐゴシック" charset="-128"/>
                <a:cs typeface="ＭＳ Ｐゴシック" charset="-128"/>
              </a:rPr>
              <a:pPr fontAlgn="base">
                <a:spcBef>
                  <a:spcPct val="0"/>
                </a:spcBef>
                <a:spcAft>
                  <a:spcPct val="0"/>
                </a:spcAft>
              </a:pPr>
              <a:t>28</a:t>
            </a:fld>
            <a:endParaRPr lang="en-US">
              <a:solidFill>
                <a:srgbClr val="000000"/>
              </a:solidFill>
              <a:ea typeface="ＭＳ Ｐゴシック" charset="-128"/>
              <a:cs typeface="ＭＳ Ｐゴシック" charset="-128"/>
            </a:endParaRPr>
          </a:p>
        </p:txBody>
      </p:sp>
      <p:sp>
        <p:nvSpPr>
          <p:cNvPr id="140292" name="Header Placeholder 1"/>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solidFill>
                  <a:srgbClr val="000000"/>
                </a:solidFill>
                <a:ea typeface="ＭＳ Ｐゴシック" charset="-128"/>
                <a:cs typeface="ＭＳ Ｐゴシック" charset="-128"/>
              </a:rPr>
              <a:t>TPOPP presentation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05475"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ea typeface="ＭＳ Ｐゴシック" charset="-128"/>
                <a:cs typeface="ＭＳ Ｐゴシック" charset="-128"/>
              </a:rPr>
              <a:t>TPOPP Wichia</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Based on Miss W’s preferences for treatment, medical interventions would be focused on the goal to attempt to prolong life by all medically effective means using full treatment measures.</a:t>
            </a:r>
          </a:p>
        </p:txBody>
      </p:sp>
      <p:sp>
        <p:nvSpPr>
          <p:cNvPr id="1423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4C7C37-FBD0-4E98-BF65-1E6A5DA63620}" type="slidenum">
              <a:rPr lang="en-US">
                <a:solidFill>
                  <a:srgbClr val="000000"/>
                </a:solidFill>
                <a:ea typeface="ＭＳ Ｐゴシック" charset="-128"/>
                <a:cs typeface="ＭＳ Ｐゴシック" charset="-128"/>
              </a:rPr>
              <a:pPr fontAlgn="base">
                <a:spcBef>
                  <a:spcPct val="0"/>
                </a:spcBef>
                <a:spcAft>
                  <a:spcPct val="0"/>
                </a:spcAft>
              </a:pPr>
              <a:t>29</a:t>
            </a:fld>
            <a:endParaRPr lang="en-US">
              <a:solidFill>
                <a:srgbClr val="000000"/>
              </a:solidFill>
              <a:ea typeface="ＭＳ Ｐゴシック" charset="-128"/>
              <a:cs typeface="ＭＳ Ｐゴシック" charset="-128"/>
            </a:endParaRPr>
          </a:p>
        </p:txBody>
      </p:sp>
      <p:sp>
        <p:nvSpPr>
          <p:cNvPr id="142340" name="Header Placeholder 1"/>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solidFill>
                  <a:srgbClr val="000000"/>
                </a:solidFill>
                <a:ea typeface="ＭＳ Ｐゴシック" charset="-128"/>
                <a:cs typeface="ＭＳ Ｐゴシック" charset="-128"/>
              </a:rPr>
              <a:t>TPOPP presentation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goal statements appearing in bold text beneath each box in section B are designed to provide more clarity regarding the ultimate treatment aims of each category.</a:t>
            </a:r>
          </a:p>
          <a:p>
            <a:pPr>
              <a:spcBef>
                <a:spcPct val="0"/>
              </a:spcBef>
            </a:pPr>
            <a:r>
              <a:rPr lang="en-US" smtClean="0"/>
              <a:t>Refer to pages 13 and 14 in the </a:t>
            </a:r>
            <a:r>
              <a:rPr lang="en-US" i="1" smtClean="0"/>
              <a:t>TPOPP Guidebook </a:t>
            </a:r>
            <a:r>
              <a:rPr lang="en-US" smtClean="0"/>
              <a:t>to elicit goals and values.</a:t>
            </a:r>
          </a:p>
          <a:p>
            <a:pPr>
              <a:spcBef>
                <a:spcPct val="0"/>
              </a:spcBef>
            </a:pPr>
            <a:r>
              <a:rPr lang="en-US" smtClean="0"/>
              <a:t>Clarify the goal statements with the resident or resident’s surrogate decision maker to ensure that the goals are consistent with the person’s end of life preferences.</a:t>
            </a:r>
          </a:p>
          <a:p>
            <a:pPr>
              <a:spcBef>
                <a:spcPct val="0"/>
              </a:spcBef>
            </a:pPr>
            <a:endParaRPr lang="en-US" smtClean="0"/>
          </a:p>
          <a:p>
            <a:pPr>
              <a:spcBef>
                <a:spcPct val="0"/>
              </a:spcBef>
            </a:pPr>
            <a:r>
              <a:rPr lang="en-US" smtClean="0"/>
              <a:t>A story: Mrs. B tells you that  she wants to be comfortable. It sounds like she expresses preference for comfort measures only. But as you share about the goals, Mrs. B’s answers do not seem congruent with the goal of symptom management to maximize comfort.  She wants to go to the hospital for treatment, would want antibiotics and even ICU care if needed. Her preference for comfort should always be honored however her treatment goals would more closely reflect  FULL TREATMENT.</a:t>
            </a:r>
          </a:p>
        </p:txBody>
      </p:sp>
      <p:sp>
        <p:nvSpPr>
          <p:cNvPr id="146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197B1D-2583-40A5-9D1E-CCF49133A8A7}" type="slidenum">
              <a:rPr lang="en-US">
                <a:solidFill>
                  <a:srgbClr val="000000"/>
                </a:solidFill>
                <a:ea typeface="ＭＳ Ｐゴシック" charset="-128"/>
                <a:cs typeface="ＭＳ Ｐゴシック" charset="-128"/>
              </a:rPr>
              <a:pPr fontAlgn="base">
                <a:spcBef>
                  <a:spcPct val="0"/>
                </a:spcBef>
                <a:spcAft>
                  <a:spcPct val="0"/>
                </a:spcAft>
              </a:pPr>
              <a:t>30</a:t>
            </a:fld>
            <a:endParaRPr lang="en-US">
              <a:solidFill>
                <a:srgbClr val="000000"/>
              </a:solidFill>
              <a:ea typeface="ＭＳ Ｐゴシック" charset="-128"/>
              <a:cs typeface="ＭＳ Ｐゴシック" charset="-128"/>
            </a:endParaRPr>
          </a:p>
        </p:txBody>
      </p:sp>
      <p:sp>
        <p:nvSpPr>
          <p:cNvPr id="146436" name="Header Placeholder 1"/>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solidFill>
                  <a:srgbClr val="000000"/>
                </a:solidFill>
                <a:ea typeface="ＭＳ Ｐゴシック" charset="-128"/>
                <a:cs typeface="ＭＳ Ｐゴシック" charset="-128"/>
              </a:rPr>
              <a:t>TPOPP presentation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bwMode="auto">
          <a:noFill/>
          <a:ln>
            <a:solidFill>
              <a:srgbClr val="000000"/>
            </a:solidFill>
            <a:miter lim="800000"/>
            <a:headEnd/>
            <a:tailEnd/>
          </a:ln>
        </p:spPr>
      </p:sp>
      <p:sp>
        <p:nvSpPr>
          <p:cNvPr id="152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52579"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ea typeface="ＭＳ Ｐゴシック" charset="-128"/>
                <a:cs typeface="ＭＳ Ｐゴシック" charset="-128"/>
              </a:rPr>
              <a:t>TPOPP Wichia</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p:cNvSpPr>
          <p:nvPr>
            <p:ph type="sldImg"/>
          </p:nvPr>
        </p:nvSpPr>
        <p:spPr bwMode="auto">
          <a:noFill/>
          <a:ln>
            <a:solidFill>
              <a:srgbClr val="000000"/>
            </a:solidFill>
            <a:miter lim="800000"/>
            <a:headEnd/>
            <a:tailEnd/>
          </a:ln>
        </p:spPr>
      </p:sp>
      <p:sp>
        <p:nvSpPr>
          <p:cNvPr id="154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54627"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ea typeface="ＭＳ Ｐゴシック" charset="-128"/>
                <a:cs typeface="ＭＳ Ｐゴシック" charset="-128"/>
              </a:rPr>
              <a:t>TPOPP Wichia</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6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B44790-6A86-4C44-953B-3E52328E1959}" type="slidenum">
              <a:rPr lang="en-US">
                <a:solidFill>
                  <a:srgbClr val="000000"/>
                </a:solidFill>
                <a:latin typeface="Arial" charset="0"/>
                <a:ea typeface="Arial" charset="0"/>
                <a:cs typeface="Arial" charset="0"/>
              </a:rPr>
              <a:pPr fontAlgn="base">
                <a:spcBef>
                  <a:spcPct val="0"/>
                </a:spcBef>
                <a:spcAft>
                  <a:spcPct val="0"/>
                </a:spcAft>
              </a:pPr>
              <a:t>36</a:t>
            </a:fld>
            <a:endParaRPr lang="en-US">
              <a:solidFill>
                <a:srgbClr val="000000"/>
              </a:solidFill>
              <a:latin typeface="Arial" charset="0"/>
              <a:ea typeface="Arial"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p:cNvSpPr>
          <p:nvPr>
            <p:ph type="sldImg"/>
          </p:nvPr>
        </p:nvSpPr>
        <p:spPr bwMode="auto">
          <a:noFill/>
          <a:ln>
            <a:solidFill>
              <a:srgbClr val="000000"/>
            </a:solidFill>
            <a:miter lim="800000"/>
            <a:headEnd/>
            <a:tailEnd/>
          </a:ln>
        </p:spPr>
      </p:sp>
      <p:sp>
        <p:nvSpPr>
          <p:cNvPr id="159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59747"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ea typeface="ＭＳ Ｐゴシック" charset="-128"/>
                <a:cs typeface="ＭＳ Ｐゴシック" charset="-128"/>
              </a:rPr>
              <a:t>TPOPP Wichia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ＭＳ Ｐゴシック" charset="-128"/>
              </a:rPr>
              <a:t>TPOPP Wichita is in cooperation with the Center for Practical Bioethics in Kansas City, MO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ＭＳ Ｐゴシック" charset="-128"/>
              </a:rPr>
              <a:t>We are working in cooperation with the program director, Sandy Silva, JD.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ＭＳ Ｐゴシック" charset="-128"/>
              </a:rPr>
              <a:t>TPOPP is a bi-state initiative with Kansas and Missouri</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ＭＳ Ｐゴシック" charset="-128"/>
            </a:endParaRPr>
          </a:p>
          <a:p>
            <a:endParaRPr lang="en-US" dirty="0"/>
          </a:p>
        </p:txBody>
      </p:sp>
      <p:sp>
        <p:nvSpPr>
          <p:cNvPr id="4" name="Footer Placeholder 3"/>
          <p:cNvSpPr>
            <a:spLocks noGrp="1"/>
          </p:cNvSpPr>
          <p:nvPr>
            <p:ph type="ftr" sz="quarter" idx="10"/>
          </p:nvPr>
        </p:nvSpPr>
        <p:spPr/>
        <p:txBody>
          <a:bodyPr/>
          <a:lstStyle/>
          <a:p>
            <a:pPr>
              <a:defRPr/>
            </a:pPr>
            <a:r>
              <a:rPr lang="en-US" smtClean="0"/>
              <a:t>TPOPP Wichia</a:t>
            </a:r>
            <a:endParaRPr lang="en-US"/>
          </a:p>
        </p:txBody>
      </p:sp>
    </p:spTree>
    <p:extLst>
      <p:ext uri="{BB962C8B-B14F-4D97-AF65-F5344CB8AC3E}">
        <p14:creationId xmlns:p14="http://schemas.microsoft.com/office/powerpoint/2010/main" val="1414188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aim was to improve end of life care in KS and Missouri.   </a:t>
            </a:r>
          </a:p>
        </p:txBody>
      </p:sp>
      <p:sp>
        <p:nvSpPr>
          <p:cNvPr id="107523"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ea typeface="ＭＳ Ｐゴシック" charset="-128"/>
                <a:cs typeface="ＭＳ Ｐゴシック" charset="-128"/>
              </a:rPr>
              <a:t>TPOPP Wichia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bwMode="auto">
          <a:noFill/>
          <a:ln>
            <a:solidFill>
              <a:srgbClr val="000000"/>
            </a:solidFill>
            <a:miter lim="800000"/>
            <a:headEnd/>
            <a:tailEnd/>
          </a:ln>
        </p:spPr>
      </p:sp>
      <p:sp>
        <p:nvSpPr>
          <p:cNvPr id="1167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16739"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ea typeface="ＭＳ Ｐゴシック" charset="-128"/>
                <a:cs typeface="ＭＳ Ｐゴシック" charset="-128"/>
              </a:rPr>
              <a:t>TPOPP Wichia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05475"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ea typeface="ＭＳ Ｐゴシック" charset="-128"/>
                <a:cs typeface="ＭＳ Ｐゴシック" charset="-128"/>
              </a:rPr>
              <a:t>TPOPP Wichia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Rot="1" noChangeAspect="1" noChangeArrowheads="1" noTextEdit="1"/>
          </p:cNvSpPr>
          <p:nvPr>
            <p:ph type="sldImg"/>
          </p:nvPr>
        </p:nvSpPr>
        <p:spPr bwMode="auto">
          <a:xfrm>
            <a:off x="1111250" y="704850"/>
            <a:ext cx="4635500" cy="3478213"/>
          </a:xfrm>
          <a:noFill/>
          <a:ln cap="flat">
            <a:solidFill>
              <a:schemeClr val="tx1"/>
            </a:solidFill>
            <a:miter lim="800000"/>
            <a:headEnd/>
            <a:tailEnd/>
          </a:ln>
        </p:spPr>
      </p:sp>
      <p:sp>
        <p:nvSpPr>
          <p:cNvPr id="114690" name="Rectangle 3"/>
          <p:cNvSpPr>
            <a:spLocks noGrp="1" noChangeArrowheads="1"/>
          </p:cNvSpPr>
          <p:nvPr>
            <p:ph type="body" idx="1"/>
          </p:nvPr>
        </p:nvSpPr>
        <p:spPr bwMode="auto">
          <a:xfrm>
            <a:off x="914400" y="4422775"/>
            <a:ext cx="5029200" cy="4192588"/>
          </a:xfrm>
          <a:noFill/>
        </p:spPr>
        <p:txBody>
          <a:bodyPr wrap="square" lIns="91583" tIns="44988" rIns="91583" bIns="44988" numCol="1" anchor="t" anchorCtr="0" compatLnSpc="1">
            <a:prstTxWarp prst="textNoShape">
              <a:avLst/>
            </a:prstTxWarp>
          </a:bodyPr>
          <a:lstStyle/>
          <a:p>
            <a:pPr>
              <a:spcBef>
                <a:spcPct val="0"/>
              </a:spcBef>
            </a:pPr>
            <a:endParaRPr lang="en-US" smtClean="0"/>
          </a:p>
          <a:p>
            <a:pPr>
              <a:spcBef>
                <a:spcPct val="0"/>
              </a:spcBef>
            </a:pPr>
            <a:r>
              <a:rPr lang="en-US" smtClean="0"/>
              <a:t>Often  older adults say they want to die in their sleep, a sudden death.  But that is usually not what happens. The next few slides illustrate differences in the dying process (Field &amp; Cassel, 1997).</a:t>
            </a:r>
          </a:p>
          <a:p>
            <a:pPr>
              <a:spcBef>
                <a:spcPct val="0"/>
              </a:spcBef>
            </a:pPr>
            <a:endParaRPr lang="en-US" smtClean="0"/>
          </a:p>
          <a:p>
            <a:pPr>
              <a:spcBef>
                <a:spcPct val="0"/>
              </a:spcBef>
            </a:pPr>
            <a:r>
              <a:rPr lang="en-US" smtClean="0"/>
              <a:t>We can also see when an advance care planning discussion might be planned in the illness trajectories. </a:t>
            </a:r>
          </a:p>
          <a:p>
            <a:pPr>
              <a:spcBef>
                <a:spcPct val="0"/>
              </a:spcBef>
            </a:pPr>
            <a:endParaRPr lang="en-US" smtClean="0"/>
          </a:p>
          <a:p>
            <a:pPr>
              <a:spcBef>
                <a:spcPct val="0"/>
              </a:spcBef>
            </a:pPr>
            <a:r>
              <a:rPr lang="en-US" smtClean="0"/>
              <a:t>A sudden death, unexpected cause might be related to an acute MI, t 86r or a motor vehicle accident.</a:t>
            </a:r>
          </a:p>
          <a:p>
            <a:pPr>
              <a:spcBef>
                <a:spcPct val="0"/>
              </a:spcBef>
            </a:pPr>
            <a:endParaRPr lang="en-US" smtClean="0"/>
          </a:p>
          <a:p>
            <a:pPr>
              <a:spcBef>
                <a:spcPct val="0"/>
              </a:spcBef>
            </a:pPr>
            <a:r>
              <a:rPr lang="en-US" smtClean="0"/>
              <a:t>In the hospital, home or nursing facility patients/residents do die suddenly and it may be an unexpected event, but often it relates to underlying conditions.</a:t>
            </a:r>
          </a:p>
          <a:p>
            <a:pPr>
              <a:spcBef>
                <a:spcPct val="0"/>
              </a:spcBef>
            </a:pPr>
            <a:endParaRPr lang="en-US" smtClean="0"/>
          </a:p>
          <a:p>
            <a:pPr>
              <a:spcBef>
                <a:spcPct val="0"/>
              </a:spcBef>
            </a:pPr>
            <a:endParaRPr lang="en-US" smtClean="0"/>
          </a:p>
          <a:p>
            <a:pPr>
              <a:spcBef>
                <a:spcPct val="0"/>
              </a:spcBef>
            </a:pPr>
            <a:endParaRPr lang="en-US" smtClean="0"/>
          </a:p>
          <a:p>
            <a:pPr>
              <a:spcBef>
                <a:spcPct val="0"/>
              </a:spcBef>
            </a:pPr>
            <a:r>
              <a:rPr lang="en-US" smtClean="0"/>
              <a:t>Field, M. J. &amp; Cassel, C. K. (Ed.). (1997). </a:t>
            </a:r>
            <a:r>
              <a:rPr lang="en-US" i="1" smtClean="0"/>
              <a:t>Approaching death: Improving care at end of life. </a:t>
            </a:r>
            <a:r>
              <a:rPr lang="en-US" smtClean="0"/>
              <a:t>Division of Health Care Services. Institute of Medicine. Washington D.C.: National Academy Press. </a:t>
            </a:r>
          </a:p>
          <a:p>
            <a:pPr>
              <a:spcBef>
                <a:spcPct val="0"/>
              </a:spcBef>
            </a:pPr>
            <a:endParaRPr lang="en-US" smtClean="0"/>
          </a:p>
        </p:txBody>
      </p:sp>
      <p:sp>
        <p:nvSpPr>
          <p:cNvPr id="114691" name="Footer Placeholder 1"/>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ea typeface="ＭＳ Ｐゴシック" charset="-128"/>
                <a:cs typeface="ＭＳ Ｐゴシック" charset="-128"/>
              </a:rPr>
              <a:t>TPOPP Wichia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Rot="1" noChangeAspect="1" noChangeArrowheads="1" noTextEdit="1"/>
          </p:cNvSpPr>
          <p:nvPr>
            <p:ph type="sldImg"/>
          </p:nvPr>
        </p:nvSpPr>
        <p:spPr bwMode="auto">
          <a:xfrm>
            <a:off x="1111250" y="704850"/>
            <a:ext cx="4635500" cy="3478213"/>
          </a:xfrm>
          <a:noFill/>
          <a:ln cap="flat">
            <a:solidFill>
              <a:schemeClr val="tx1"/>
            </a:solidFill>
            <a:miter lim="800000"/>
            <a:headEnd/>
            <a:tailEnd/>
          </a:ln>
        </p:spPr>
      </p:sp>
      <p:sp>
        <p:nvSpPr>
          <p:cNvPr id="120834" name="Rectangle 3"/>
          <p:cNvSpPr>
            <a:spLocks noGrp="1" noChangeArrowheads="1"/>
          </p:cNvSpPr>
          <p:nvPr>
            <p:ph type="body" idx="1"/>
          </p:nvPr>
        </p:nvSpPr>
        <p:spPr bwMode="auto">
          <a:xfrm>
            <a:off x="914400" y="4422775"/>
            <a:ext cx="5029200" cy="4192588"/>
          </a:xfrm>
          <a:noFill/>
        </p:spPr>
        <p:txBody>
          <a:bodyPr wrap="square" lIns="91583" tIns="44988" rIns="91583" bIns="44988" numCol="1" anchor="t" anchorCtr="0" compatLnSpc="1">
            <a:prstTxWarp prst="textNoShape">
              <a:avLst/>
            </a:prstTxWarp>
          </a:bodyPr>
          <a:lstStyle/>
          <a:p>
            <a:pPr>
              <a:spcBef>
                <a:spcPct val="0"/>
              </a:spcBef>
            </a:pPr>
            <a:r>
              <a:rPr lang="en-US" smtClean="0"/>
              <a:t>The yellow box above indicates Advance Care Planning and TPOPP discussion period.</a:t>
            </a:r>
          </a:p>
          <a:p>
            <a:pPr>
              <a:spcBef>
                <a:spcPct val="0"/>
              </a:spcBef>
            </a:pPr>
            <a:r>
              <a:rPr lang="en-US" smtClean="0"/>
              <a:t>A steady decline with a short terminal phase might occur in a patient with pancreatic cancer or a patient with a malignant brain tumor.</a:t>
            </a:r>
          </a:p>
          <a:p>
            <a:pPr>
              <a:spcBef>
                <a:spcPct val="0"/>
              </a:spcBef>
            </a:pPr>
            <a:endParaRPr lang="en-US" smtClean="0"/>
          </a:p>
          <a:p>
            <a:pPr>
              <a:spcBef>
                <a:spcPct val="0"/>
              </a:spcBef>
            </a:pPr>
            <a:r>
              <a:rPr lang="en-US" smtClean="0"/>
              <a:t>A sensitive conversation about preferences for EOL care may occur as part of discussions about hospitalization or consideration for hospice.</a:t>
            </a:r>
          </a:p>
        </p:txBody>
      </p:sp>
      <p:sp>
        <p:nvSpPr>
          <p:cNvPr id="120835" name="Footer Placeholder 1"/>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ea typeface="ＭＳ Ｐゴシック" charset="-128"/>
                <a:cs typeface="ＭＳ Ｐゴシック" charset="-128"/>
              </a:rPr>
              <a:t>TPOPP Wichia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Rot="1" noChangeAspect="1" noChangeArrowheads="1" noTextEdit="1"/>
          </p:cNvSpPr>
          <p:nvPr>
            <p:ph type="sldImg"/>
          </p:nvPr>
        </p:nvSpPr>
        <p:spPr bwMode="auto">
          <a:xfrm>
            <a:off x="1111250" y="704850"/>
            <a:ext cx="4635500" cy="3478213"/>
          </a:xfrm>
          <a:noFill/>
          <a:ln cap="flat">
            <a:solidFill>
              <a:schemeClr val="tx1"/>
            </a:solidFill>
            <a:miter lim="800000"/>
            <a:headEnd/>
            <a:tailEnd/>
          </a:ln>
        </p:spPr>
      </p:sp>
      <p:sp>
        <p:nvSpPr>
          <p:cNvPr id="122882" name="Rectangle 3"/>
          <p:cNvSpPr>
            <a:spLocks noGrp="1" noChangeArrowheads="1"/>
          </p:cNvSpPr>
          <p:nvPr>
            <p:ph type="body" idx="1"/>
          </p:nvPr>
        </p:nvSpPr>
        <p:spPr bwMode="auto">
          <a:xfrm>
            <a:off x="914400" y="4422775"/>
            <a:ext cx="5029200" cy="4192588"/>
          </a:xfrm>
          <a:noFill/>
        </p:spPr>
        <p:txBody>
          <a:bodyPr wrap="square" lIns="91583" tIns="44988" rIns="91583" bIns="44988" numCol="1" anchor="t" anchorCtr="0" compatLnSpc="1">
            <a:prstTxWarp prst="textNoShape">
              <a:avLst/>
            </a:prstTxWarp>
          </a:bodyPr>
          <a:lstStyle/>
          <a:p>
            <a:pPr>
              <a:spcBef>
                <a:spcPct val="0"/>
              </a:spcBef>
            </a:pPr>
            <a:r>
              <a:rPr lang="en-US" smtClean="0"/>
              <a:t>Many older adults or residents in a nursing home will experience an illness trajectory of slow decline, periodic crises resulting in hospital admissions or interventions and finally death. </a:t>
            </a:r>
          </a:p>
          <a:p>
            <a:pPr>
              <a:spcBef>
                <a:spcPct val="0"/>
              </a:spcBef>
            </a:pPr>
            <a:r>
              <a:rPr lang="en-US" smtClean="0"/>
              <a:t>Persons with chronic, progressive conditions such as congestive heart failure (CHF), chronic obstructive pulmonary disease (COPD), and Parkinson’s disease often experience a slow decline with periodic crises and episodes of hospitalization, recovery and then worsening condition.</a:t>
            </a:r>
          </a:p>
          <a:p>
            <a:pPr>
              <a:spcBef>
                <a:spcPct val="0"/>
              </a:spcBef>
            </a:pPr>
            <a:endParaRPr lang="en-US" smtClean="0"/>
          </a:p>
          <a:p>
            <a:pPr>
              <a:spcBef>
                <a:spcPct val="0"/>
              </a:spcBef>
            </a:pPr>
            <a:r>
              <a:rPr lang="en-US" smtClean="0"/>
              <a:t>A good time to facilitate an advance care planning discussion or TPOPP talk is after an acute event. It offers a time to reflect on the recent acute experience and identify preferences for treatment in the future. In the hospital a good time for the discussion may be after the immediate crisis is over or when planning for discharge.</a:t>
            </a:r>
          </a:p>
        </p:txBody>
      </p:sp>
      <p:sp>
        <p:nvSpPr>
          <p:cNvPr id="122883" name="Footer Placeholder 1"/>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ea typeface="ＭＳ Ｐゴシック" charset="-128"/>
                <a:cs typeface="ＭＳ Ｐゴシック" charset="-128"/>
              </a:rPr>
              <a:t>TPOPP Wichia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t>TPOPP Wichita</a:t>
            </a: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38C6EB90-CAFD-4769-AAC1-3D8F2F2B586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t>TPOPP Wichita</a:t>
            </a: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41D92330-21EB-4681-B566-CC0DF8B2154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t>TPOPP Wichita</a:t>
            </a: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1745FC96-6D5E-40C1-8939-B1CB2EE3FF6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t>TPOPP Wichita</a:t>
            </a: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10269E13-9456-4CC3-9B6E-F0534F22FFE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t>TPOPP Wichita</a:t>
            </a: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3EB56F52-1DDD-4E32-8F21-896AD1C99EE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t>TPOPP Wichita</a:t>
            </a: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19A1F6EA-8812-4FE5-ABC9-4A36668EF00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t>TPOPP Wichita</a:t>
            </a: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62D539CC-5378-4FAE-A516-77BEE2554041}"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t>TPOPP Wichita</a:t>
            </a:r>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E238C188-3DD8-414C-B94F-D26BAFE225B2}"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t>TPOPP Wichita</a:t>
            </a:r>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BA699BB6-4456-426B-A45F-5F20F0BF1956}"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t>TPOPP Wichita</a:t>
            </a:r>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E2ABEEA1-4158-4D46-AF79-49EF882D88FA}"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t>TPOPP Wichita</a:t>
            </a: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F1D1B7E6-510F-4BBD-8806-3EF8AEFA962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t>TPOPP Wichita</a:t>
            </a: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D1CB62D5-EC27-435C-90FB-625FE9DF0FF2}"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t>TPOPP Wichita</a:t>
            </a: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001644E6-32AF-408A-90B5-C6D316164BF0}"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t>TPOPP Wichita</a:t>
            </a: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E327E6A6-5C35-4A66-BDD7-DFC20388358C}"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t>TPOPP Wichita</a:t>
            </a: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D59D2243-48FC-4F0E-AADD-B7FE10C522D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t>TPOPP Wichita</a:t>
            </a: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98B7BDDB-5103-404C-9B86-6FA57522B17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t>TPOPP Wichita</a:t>
            </a: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DAB51D5D-FEB8-4A9B-87B3-B14B8A1CDB8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t>TPOPP Wichita</a:t>
            </a:r>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20C6DC07-0917-4F8A-B979-68CCC74EA62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t>TPOPP Wichita</a:t>
            </a:r>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FD597B99-E642-4DFC-BD18-4A6EAD8A9BB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t>TPOPP Wichita</a:t>
            </a:r>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DFE1E7AA-49E8-44EC-9892-56BA08411D4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t>TPOPP Wichita</a:t>
            </a: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DE7F5014-B2ED-4BC9-87C1-41764996C0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t>TPOPP Wichita</a:t>
            </a: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199DAA75-51F9-419E-91AB-C9B596887C3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ea typeface="+mn-ea"/>
                <a:cs typeface="+mn-cs"/>
              </a:defRPr>
            </a:lvl1pPr>
          </a:lstStyle>
          <a:p>
            <a:pPr>
              <a:defRPr/>
            </a:pPr>
            <a:r>
              <a:rPr lang="en-US"/>
              <a:t>TPOPP Wichita</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ea typeface="Arial" charset="0"/>
                <a:cs typeface="Arial" charset="0"/>
              </a:defRPr>
            </a:lvl1pPr>
          </a:lstStyle>
          <a:p>
            <a:fld id="{AF2F0EC1-2940-4B1C-B743-7AF50C1E8F4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75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ea typeface="+mn-ea"/>
                <a:cs typeface="+mn-cs"/>
              </a:defRPr>
            </a:lvl1pPr>
          </a:lstStyle>
          <a:p>
            <a:pPr>
              <a:defRPr/>
            </a:pPr>
            <a:r>
              <a:rPr lang="en-US"/>
              <a:t>TPOPP Wichita</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ea typeface="Arial" charset="0"/>
                <a:cs typeface="Arial" charset="0"/>
              </a:defRPr>
            </a:lvl1pPr>
          </a:lstStyle>
          <a:p>
            <a:fld id="{94D5BD6B-7FBE-4D62-85C4-77A0218B63F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hf sldNum="0"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www.sciencedirect.com/science/article/pii/S0196064408020581"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openxmlformats.org/officeDocument/2006/relationships/image" Target="../media/image15.jp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28" descr="TPOPP_Logo_WICHITA"/>
          <p:cNvPicPr>
            <a:picLocks noChangeAspect="1" noChangeArrowheads="1"/>
          </p:cNvPicPr>
          <p:nvPr/>
        </p:nvPicPr>
        <p:blipFill>
          <a:blip r:embed="rId3"/>
          <a:srcRect/>
          <a:stretch>
            <a:fillRect/>
          </a:stretch>
        </p:blipFill>
        <p:spPr bwMode="auto">
          <a:xfrm>
            <a:off x="1904999" y="1816224"/>
            <a:ext cx="5491163" cy="1828800"/>
          </a:xfrm>
          <a:prstGeom prst="rect">
            <a:avLst/>
          </a:prstGeom>
          <a:noFill/>
        </p:spPr>
      </p:pic>
      <p:sp>
        <p:nvSpPr>
          <p:cNvPr id="5" name="TextBox 4"/>
          <p:cNvSpPr txBox="1"/>
          <p:nvPr/>
        </p:nvSpPr>
        <p:spPr>
          <a:xfrm>
            <a:off x="1475655" y="3590447"/>
            <a:ext cx="6120681" cy="769441"/>
          </a:xfrm>
          <a:prstGeom prst="rect">
            <a:avLst/>
          </a:prstGeom>
          <a:noFill/>
        </p:spPr>
        <p:txBody>
          <a:bodyPr wrap="square" rtlCol="0">
            <a:spAutoFit/>
          </a:bodyPr>
          <a:lstStyle/>
          <a:p>
            <a:r>
              <a:rPr lang="en-US" sz="4400" b="1" dirty="0" smtClean="0">
                <a:effectLst>
                  <a:outerShdw blurRad="38100" dist="38100" dir="2700000" algn="tl">
                    <a:srgbClr val="000000">
                      <a:alpha val="43137"/>
                    </a:srgbClr>
                  </a:outerShdw>
                </a:effectLst>
              </a:rPr>
              <a:t> </a:t>
            </a:r>
            <a:r>
              <a:rPr lang="en-US" sz="4400" b="1" dirty="0" smtClean="0">
                <a:solidFill>
                  <a:srgbClr val="ED59BC"/>
                </a:solidFill>
                <a:effectLst>
                  <a:outerShdw blurRad="38100" dist="38100" dir="2700000" algn="tl">
                    <a:srgbClr val="000000">
                      <a:alpha val="43137"/>
                    </a:srgbClr>
                  </a:outerShdw>
                </a:effectLst>
              </a:rPr>
              <a:t>Awareness Campaign</a:t>
            </a:r>
            <a:endParaRPr lang="en-US" sz="4400" b="1" dirty="0">
              <a:solidFill>
                <a:srgbClr val="ED59BC"/>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b="1" kern="1200" dirty="0" smtClean="0">
                <a:solidFill>
                  <a:srgbClr val="000000"/>
                </a:solidFill>
                <a:effectLst>
                  <a:outerShdw blurRad="38100" dist="38100" dir="2700000" algn="tl">
                    <a:srgbClr val="000000">
                      <a:alpha val="43137"/>
                    </a:srgbClr>
                  </a:outerShdw>
                </a:effectLst>
                <a:ea typeface="Arial" charset="0"/>
                <a:cs typeface="Arial" charset="0"/>
              </a:rPr>
              <a:t/>
            </a:r>
            <a:br>
              <a:rPr lang="en-US" sz="3600" b="1" kern="1200" dirty="0" smtClean="0">
                <a:solidFill>
                  <a:srgbClr val="000000"/>
                </a:solidFill>
                <a:effectLst>
                  <a:outerShdw blurRad="38100" dist="38100" dir="2700000" algn="tl">
                    <a:srgbClr val="000000">
                      <a:alpha val="43137"/>
                    </a:srgbClr>
                  </a:outerShdw>
                </a:effectLst>
                <a:ea typeface="Arial" charset="0"/>
                <a:cs typeface="Arial" charset="0"/>
              </a:rPr>
            </a:br>
            <a:r>
              <a:rPr lang="en-US" sz="3600" b="1" kern="1200" dirty="0" smtClean="0">
                <a:solidFill>
                  <a:schemeClr val="accent2"/>
                </a:solidFill>
                <a:effectLst>
                  <a:outerShdw blurRad="38100" dist="38100" dir="2700000" algn="tl">
                    <a:srgbClr val="000000">
                      <a:alpha val="43137"/>
                    </a:srgbClr>
                  </a:outerShdw>
                </a:effectLst>
                <a:ea typeface="Arial" charset="0"/>
                <a:cs typeface="Arial" charset="0"/>
              </a:rPr>
              <a:t>What </a:t>
            </a:r>
            <a:r>
              <a:rPr lang="en-US" sz="3600" b="1" kern="1200" dirty="0">
                <a:solidFill>
                  <a:schemeClr val="accent2"/>
                </a:solidFill>
                <a:effectLst>
                  <a:outerShdw blurRad="38100" dist="38100" dir="2700000" algn="tl">
                    <a:srgbClr val="000000">
                      <a:alpha val="43137"/>
                    </a:srgbClr>
                  </a:outerShdw>
                </a:effectLst>
                <a:ea typeface="Arial" charset="0"/>
                <a:cs typeface="Arial" charset="0"/>
              </a:rPr>
              <a:t>do people </a:t>
            </a:r>
            <a:r>
              <a:rPr lang="en-US" sz="3600" b="1" kern="1200" dirty="0" smtClean="0">
                <a:solidFill>
                  <a:schemeClr val="accent2"/>
                </a:solidFill>
                <a:effectLst>
                  <a:outerShdw blurRad="38100" dist="38100" dir="2700000" algn="tl">
                    <a:srgbClr val="000000">
                      <a:alpha val="43137"/>
                    </a:srgbClr>
                  </a:outerShdw>
                </a:effectLst>
                <a:ea typeface="Arial" charset="0"/>
                <a:cs typeface="Arial" charset="0"/>
              </a:rPr>
              <a:t>want/not </a:t>
            </a:r>
            <a:r>
              <a:rPr lang="en-US" sz="3600" b="1" kern="1200" dirty="0">
                <a:solidFill>
                  <a:schemeClr val="accent2"/>
                </a:solidFill>
                <a:effectLst>
                  <a:outerShdw blurRad="38100" dist="38100" dir="2700000" algn="tl">
                    <a:srgbClr val="000000">
                      <a:alpha val="43137"/>
                    </a:srgbClr>
                  </a:outerShdw>
                </a:effectLst>
                <a:ea typeface="Arial" charset="0"/>
                <a:cs typeface="Arial" charset="0"/>
              </a:rPr>
              <a:t>want   </a:t>
            </a:r>
            <a:br>
              <a:rPr lang="en-US" sz="3600" b="1" kern="1200" dirty="0">
                <a:solidFill>
                  <a:schemeClr val="accent2"/>
                </a:solidFill>
                <a:effectLst>
                  <a:outerShdw blurRad="38100" dist="38100" dir="2700000" algn="tl">
                    <a:srgbClr val="000000">
                      <a:alpha val="43137"/>
                    </a:srgbClr>
                  </a:outerShdw>
                </a:effectLst>
                <a:ea typeface="Arial" charset="0"/>
                <a:cs typeface="Arial" charset="0"/>
              </a:rPr>
            </a:br>
            <a:r>
              <a:rPr lang="en-US" sz="3600" b="1" kern="1200" dirty="0">
                <a:solidFill>
                  <a:schemeClr val="accent2"/>
                </a:solidFill>
                <a:effectLst>
                  <a:outerShdw blurRad="38100" dist="38100" dir="2700000" algn="tl">
                    <a:srgbClr val="000000">
                      <a:alpha val="43137"/>
                    </a:srgbClr>
                  </a:outerShdw>
                </a:effectLst>
                <a:ea typeface="Arial" charset="0"/>
                <a:cs typeface="Arial" charset="0"/>
              </a:rPr>
              <a:t>at end of life?</a:t>
            </a:r>
            <a:r>
              <a:rPr lang="en-US" sz="3600" b="1" kern="1200" dirty="0">
                <a:solidFill>
                  <a:srgbClr val="000000"/>
                </a:solidFill>
                <a:effectLst>
                  <a:outerShdw blurRad="38100" dist="38100" dir="2700000" algn="tl">
                    <a:srgbClr val="000000">
                      <a:alpha val="43137"/>
                    </a:srgbClr>
                  </a:outerShdw>
                </a:effectLst>
                <a:ea typeface="Arial" charset="0"/>
                <a:cs typeface="Arial" charset="0"/>
              </a:rPr>
              <a:t/>
            </a:r>
            <a:br>
              <a:rPr lang="en-US" sz="3600" b="1" kern="1200" dirty="0">
                <a:solidFill>
                  <a:srgbClr val="000000"/>
                </a:solidFill>
                <a:effectLst>
                  <a:outerShdw blurRad="38100" dist="38100" dir="2700000" algn="tl">
                    <a:srgbClr val="000000">
                      <a:alpha val="43137"/>
                    </a:srgbClr>
                  </a:outerShdw>
                </a:effectLst>
                <a:ea typeface="Arial" charset="0"/>
                <a:cs typeface="Arial" charset="0"/>
              </a:rPr>
            </a:br>
            <a:endParaRPr lang="en-US" dirty="0"/>
          </a:p>
        </p:txBody>
      </p:sp>
      <p:sp>
        <p:nvSpPr>
          <p:cNvPr id="3" name="Content Placeholder 2"/>
          <p:cNvSpPr>
            <a:spLocks noGrp="1"/>
          </p:cNvSpPr>
          <p:nvPr>
            <p:ph sz="half" idx="1"/>
          </p:nvPr>
        </p:nvSpPr>
        <p:spPr>
          <a:xfrm>
            <a:off x="457200" y="1340768"/>
            <a:ext cx="4038600" cy="5257800"/>
          </a:xfrm>
        </p:spPr>
        <p:txBody>
          <a:bodyPr/>
          <a:lstStyle/>
          <a:p>
            <a:pPr eaLnBrk="1" hangingPunct="1">
              <a:spcBef>
                <a:spcPct val="0"/>
              </a:spcBef>
              <a:defRPr/>
            </a:pPr>
            <a:r>
              <a:rPr lang="en-US" sz="2400" b="1" kern="1200" dirty="0" smtClean="0">
                <a:solidFill>
                  <a:srgbClr val="000000"/>
                </a:solidFill>
                <a:ea typeface="Arial" charset="0"/>
                <a:cs typeface="Arial" charset="0"/>
              </a:rPr>
              <a:t>Control </a:t>
            </a:r>
            <a:r>
              <a:rPr lang="en-US" sz="2400" b="1" kern="1200" dirty="0">
                <a:solidFill>
                  <a:srgbClr val="000000"/>
                </a:solidFill>
                <a:ea typeface="Arial" charset="0"/>
                <a:cs typeface="Arial" charset="0"/>
              </a:rPr>
              <a:t>at their end of life</a:t>
            </a:r>
          </a:p>
          <a:p>
            <a:pPr marL="0" indent="0" eaLnBrk="1" hangingPunct="1">
              <a:spcBef>
                <a:spcPct val="0"/>
              </a:spcBef>
              <a:buFont typeface="Arial" charset="0"/>
              <a:buChar char="•"/>
              <a:defRPr/>
            </a:pPr>
            <a:endParaRPr lang="en-US" sz="1600" b="1" kern="1200" dirty="0">
              <a:solidFill>
                <a:srgbClr val="000000"/>
              </a:solidFill>
              <a:ea typeface="Arial" charset="0"/>
              <a:cs typeface="Arial" charset="0"/>
            </a:endParaRPr>
          </a:p>
          <a:p>
            <a:pPr marL="0" indent="0" eaLnBrk="1" hangingPunct="1">
              <a:spcBef>
                <a:spcPct val="0"/>
              </a:spcBef>
              <a:buFont typeface="Arial" charset="0"/>
              <a:buChar char="•"/>
              <a:defRPr/>
            </a:pPr>
            <a:r>
              <a:rPr lang="en-US" sz="2400" b="1" kern="1200" dirty="0" smtClean="0">
                <a:solidFill>
                  <a:srgbClr val="000000"/>
                </a:solidFill>
                <a:ea typeface="Arial" charset="0"/>
                <a:cs typeface="Arial" charset="0"/>
              </a:rPr>
              <a:t>   Free </a:t>
            </a:r>
            <a:r>
              <a:rPr lang="en-US" sz="2400" b="1" kern="1200" dirty="0">
                <a:solidFill>
                  <a:srgbClr val="000000"/>
                </a:solidFill>
                <a:ea typeface="Arial" charset="0"/>
                <a:cs typeface="Arial" charset="0"/>
              </a:rPr>
              <a:t>of </a:t>
            </a:r>
            <a:r>
              <a:rPr lang="en-US" sz="2400" b="1" kern="1200" dirty="0" smtClean="0">
                <a:solidFill>
                  <a:srgbClr val="000000"/>
                </a:solidFill>
                <a:ea typeface="Arial" charset="0"/>
                <a:cs typeface="Arial" charset="0"/>
              </a:rPr>
              <a:t>pain/other</a:t>
            </a:r>
          </a:p>
          <a:p>
            <a:pPr marL="0" indent="0" eaLnBrk="1" hangingPunct="1">
              <a:spcBef>
                <a:spcPct val="0"/>
              </a:spcBef>
              <a:buNone/>
              <a:defRPr/>
            </a:pPr>
            <a:r>
              <a:rPr lang="en-US" sz="2400" b="1" kern="1200" dirty="0" smtClean="0">
                <a:solidFill>
                  <a:srgbClr val="000000"/>
                </a:solidFill>
                <a:ea typeface="Arial" charset="0"/>
                <a:cs typeface="Arial" charset="0"/>
              </a:rPr>
              <a:t>    physical </a:t>
            </a:r>
            <a:r>
              <a:rPr lang="en-US" sz="2400" b="1" kern="1200" dirty="0">
                <a:solidFill>
                  <a:srgbClr val="000000"/>
                </a:solidFill>
                <a:ea typeface="Arial" charset="0"/>
                <a:cs typeface="Arial" charset="0"/>
              </a:rPr>
              <a:t>suffering</a:t>
            </a:r>
          </a:p>
          <a:p>
            <a:pPr marL="0" indent="0" eaLnBrk="1" hangingPunct="1">
              <a:spcBef>
                <a:spcPct val="0"/>
              </a:spcBef>
              <a:buFontTx/>
              <a:buNone/>
              <a:defRPr/>
            </a:pPr>
            <a:endParaRPr lang="en-US" sz="1600" b="1" kern="1200" dirty="0">
              <a:solidFill>
                <a:srgbClr val="000000"/>
              </a:solidFill>
              <a:ea typeface="Arial" charset="0"/>
              <a:cs typeface="Arial" charset="0"/>
            </a:endParaRPr>
          </a:p>
          <a:p>
            <a:pPr marL="0" indent="0" eaLnBrk="1" hangingPunct="1">
              <a:spcBef>
                <a:spcPct val="0"/>
              </a:spcBef>
              <a:buFont typeface="Arial" charset="0"/>
              <a:buChar char="•"/>
              <a:defRPr/>
            </a:pPr>
            <a:r>
              <a:rPr lang="en-US" sz="2400" b="1" kern="1200" dirty="0">
                <a:solidFill>
                  <a:srgbClr val="000000"/>
                </a:solidFill>
                <a:ea typeface="Arial" charset="0"/>
                <a:cs typeface="Arial" charset="0"/>
              </a:rPr>
              <a:t>  </a:t>
            </a:r>
            <a:r>
              <a:rPr lang="en-US" sz="2400" b="1" kern="1200" dirty="0" smtClean="0">
                <a:solidFill>
                  <a:srgbClr val="000000"/>
                </a:solidFill>
                <a:ea typeface="Arial" charset="0"/>
                <a:cs typeface="Arial" charset="0"/>
              </a:rPr>
              <a:t> Do </a:t>
            </a:r>
            <a:r>
              <a:rPr lang="en-US" sz="2400" b="1" kern="1200" dirty="0">
                <a:solidFill>
                  <a:srgbClr val="000000"/>
                </a:solidFill>
                <a:ea typeface="Arial" charset="0"/>
                <a:cs typeface="Arial" charset="0"/>
              </a:rPr>
              <a:t>not want </a:t>
            </a:r>
            <a:r>
              <a:rPr lang="en-US" sz="2400" b="1" kern="1200" dirty="0" smtClean="0">
                <a:solidFill>
                  <a:srgbClr val="000000"/>
                </a:solidFill>
                <a:ea typeface="Arial" charset="0"/>
                <a:cs typeface="Arial" charset="0"/>
              </a:rPr>
              <a:t>death</a:t>
            </a:r>
          </a:p>
          <a:p>
            <a:pPr marL="0" indent="0" eaLnBrk="1" hangingPunct="1">
              <a:spcBef>
                <a:spcPct val="0"/>
              </a:spcBef>
              <a:buNone/>
              <a:defRPr/>
            </a:pPr>
            <a:r>
              <a:rPr lang="en-US" sz="2400" b="1" kern="1200" dirty="0">
                <a:solidFill>
                  <a:srgbClr val="000000"/>
                </a:solidFill>
                <a:ea typeface="Arial" charset="0"/>
                <a:cs typeface="Arial" charset="0"/>
              </a:rPr>
              <a:t> </a:t>
            </a:r>
            <a:r>
              <a:rPr lang="en-US" sz="2400" b="1" kern="1200" dirty="0" smtClean="0">
                <a:solidFill>
                  <a:srgbClr val="000000"/>
                </a:solidFill>
                <a:ea typeface="Arial" charset="0"/>
                <a:cs typeface="Arial" charset="0"/>
              </a:rPr>
              <a:t>   </a:t>
            </a:r>
            <a:r>
              <a:rPr lang="en-US" sz="2400" b="1" kern="1200" dirty="0">
                <a:solidFill>
                  <a:srgbClr val="000000"/>
                </a:solidFill>
                <a:ea typeface="Arial" charset="0"/>
                <a:cs typeface="Arial" charset="0"/>
              </a:rPr>
              <a:t>prolonged</a:t>
            </a:r>
          </a:p>
          <a:p>
            <a:pPr marL="0" indent="0" eaLnBrk="1" hangingPunct="1">
              <a:spcBef>
                <a:spcPct val="0"/>
              </a:spcBef>
              <a:buFontTx/>
              <a:buNone/>
              <a:defRPr/>
            </a:pPr>
            <a:endParaRPr lang="en-US" sz="1600" b="1" kern="1200" dirty="0">
              <a:solidFill>
                <a:srgbClr val="000000"/>
              </a:solidFill>
              <a:ea typeface="Arial" charset="0"/>
              <a:cs typeface="Arial" charset="0"/>
            </a:endParaRPr>
          </a:p>
          <a:p>
            <a:pPr marL="0" indent="0" eaLnBrk="1" hangingPunct="1">
              <a:spcBef>
                <a:spcPct val="0"/>
              </a:spcBef>
              <a:buFont typeface="Arial" charset="0"/>
              <a:buChar char="•"/>
              <a:defRPr/>
            </a:pPr>
            <a:r>
              <a:rPr lang="en-US" sz="2400" b="1" kern="1200" dirty="0">
                <a:solidFill>
                  <a:srgbClr val="000000"/>
                </a:solidFill>
                <a:ea typeface="Arial" charset="0"/>
                <a:cs typeface="Arial" charset="0"/>
              </a:rPr>
              <a:t>  Do not want to die </a:t>
            </a:r>
            <a:r>
              <a:rPr lang="en-US" sz="2400" b="1" kern="1200" dirty="0" smtClean="0">
                <a:solidFill>
                  <a:srgbClr val="000000"/>
                </a:solidFill>
                <a:ea typeface="Arial" charset="0"/>
                <a:cs typeface="Arial" charset="0"/>
              </a:rPr>
              <a:t>on</a:t>
            </a:r>
          </a:p>
          <a:p>
            <a:pPr marL="0" indent="0" eaLnBrk="1" hangingPunct="1">
              <a:spcBef>
                <a:spcPct val="0"/>
              </a:spcBef>
              <a:buNone/>
              <a:defRPr/>
            </a:pPr>
            <a:r>
              <a:rPr lang="en-US" sz="2400" b="1" kern="1200" dirty="0">
                <a:solidFill>
                  <a:srgbClr val="000000"/>
                </a:solidFill>
                <a:ea typeface="Arial" charset="0"/>
                <a:cs typeface="Arial" charset="0"/>
              </a:rPr>
              <a:t> </a:t>
            </a:r>
            <a:r>
              <a:rPr lang="en-US" sz="2400" b="1" kern="1200" dirty="0" smtClean="0">
                <a:solidFill>
                  <a:srgbClr val="000000"/>
                </a:solidFill>
                <a:ea typeface="Arial" charset="0"/>
                <a:cs typeface="Arial" charset="0"/>
              </a:rPr>
              <a:t>  </a:t>
            </a:r>
            <a:r>
              <a:rPr lang="en-US" sz="2400" b="1" kern="1200" dirty="0">
                <a:solidFill>
                  <a:srgbClr val="000000"/>
                </a:solidFill>
                <a:ea typeface="Arial" charset="0"/>
                <a:cs typeface="Arial" charset="0"/>
              </a:rPr>
              <a:t>machines</a:t>
            </a:r>
          </a:p>
          <a:p>
            <a:pPr marL="0" indent="0" eaLnBrk="1" hangingPunct="1">
              <a:spcBef>
                <a:spcPct val="0"/>
              </a:spcBef>
              <a:buFontTx/>
              <a:buNone/>
              <a:defRPr/>
            </a:pPr>
            <a:endParaRPr lang="en-US" sz="1600" b="1" kern="1200" dirty="0">
              <a:solidFill>
                <a:srgbClr val="000000"/>
              </a:solidFill>
              <a:ea typeface="Arial" charset="0"/>
              <a:cs typeface="Arial" charset="0"/>
            </a:endParaRPr>
          </a:p>
          <a:p>
            <a:pPr marL="0" indent="0" eaLnBrk="1" hangingPunct="1">
              <a:spcBef>
                <a:spcPct val="0"/>
              </a:spcBef>
              <a:buFont typeface="Arial" charset="0"/>
              <a:buChar char="•"/>
              <a:defRPr/>
            </a:pPr>
            <a:r>
              <a:rPr lang="en-US" sz="2400" b="1" kern="1200" dirty="0">
                <a:solidFill>
                  <a:srgbClr val="000000"/>
                </a:solidFill>
                <a:ea typeface="Arial" charset="0"/>
                <a:cs typeface="Arial" charset="0"/>
              </a:rPr>
              <a:t>  Do not want to be </a:t>
            </a:r>
            <a:r>
              <a:rPr lang="en-US" sz="2400" b="1" kern="1200" dirty="0" smtClean="0">
                <a:solidFill>
                  <a:srgbClr val="000000"/>
                </a:solidFill>
                <a:ea typeface="Arial" charset="0"/>
                <a:cs typeface="Arial" charset="0"/>
              </a:rPr>
              <a:t>a</a:t>
            </a:r>
          </a:p>
          <a:p>
            <a:pPr marL="0" indent="0" eaLnBrk="1" hangingPunct="1">
              <a:spcBef>
                <a:spcPct val="0"/>
              </a:spcBef>
              <a:buNone/>
              <a:defRPr/>
            </a:pPr>
            <a:r>
              <a:rPr lang="en-US" sz="2400" b="1" kern="1200" dirty="0">
                <a:solidFill>
                  <a:srgbClr val="000000"/>
                </a:solidFill>
                <a:ea typeface="Arial" charset="0"/>
                <a:cs typeface="Arial" charset="0"/>
              </a:rPr>
              <a:t> </a:t>
            </a:r>
            <a:r>
              <a:rPr lang="en-US" sz="2400" b="1" kern="1200" dirty="0" smtClean="0">
                <a:solidFill>
                  <a:srgbClr val="000000"/>
                </a:solidFill>
                <a:ea typeface="Arial" charset="0"/>
                <a:cs typeface="Arial" charset="0"/>
              </a:rPr>
              <a:t>  </a:t>
            </a:r>
            <a:r>
              <a:rPr lang="en-US" sz="2400" b="1" kern="1200" dirty="0">
                <a:solidFill>
                  <a:srgbClr val="000000"/>
                </a:solidFill>
                <a:ea typeface="Arial" charset="0"/>
                <a:cs typeface="Arial" charset="0"/>
              </a:rPr>
              <a:t>burden on their family</a:t>
            </a:r>
          </a:p>
          <a:p>
            <a:pPr>
              <a:defRPr/>
            </a:pPr>
            <a:endParaRPr lang="en-US" dirty="0"/>
          </a:p>
        </p:txBody>
      </p:sp>
      <p:pic>
        <p:nvPicPr>
          <p:cNvPr id="3074" name="Picture 2" descr="C:\Users\Sarah\AppData\Local\Microsoft\Windows\Temporary Internet Files\Content.IE5\EMZI66OK\MP9004075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2060848"/>
            <a:ext cx="4427984" cy="376689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p:txBody>
          <a:bodyPr/>
          <a:lstStyle/>
          <a:p>
            <a:endParaRPr lang="en-US" dirty="0"/>
          </a:p>
        </p:txBody>
      </p:sp>
      <p:pic>
        <p:nvPicPr>
          <p:cNvPr id="6" name="Picture 1028" descr="TPOPP_Logo_WICHITA"/>
          <p:cNvPicPr>
            <a:picLocks noChangeAspect="1" noChangeArrowheads="1"/>
          </p:cNvPicPr>
          <p:nvPr/>
        </p:nvPicPr>
        <p:blipFill>
          <a:blip r:embed="rId3"/>
          <a:srcRect/>
          <a:stretch>
            <a:fillRect/>
          </a:stretch>
        </p:blipFill>
        <p:spPr bwMode="auto">
          <a:xfrm>
            <a:off x="477416" y="6046788"/>
            <a:ext cx="2438400" cy="811212"/>
          </a:xfrm>
          <a:prstGeom prst="rect">
            <a:avLst/>
          </a:prstGeom>
          <a:noFill/>
        </p:spPr>
      </p:pic>
    </p:spTree>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a:xfrm>
            <a:off x="457200" y="274638"/>
            <a:ext cx="8229600" cy="1706562"/>
          </a:xfrm>
        </p:spPr>
        <p:txBody>
          <a:bodyPr/>
          <a:lstStyle/>
          <a:p>
            <a:r>
              <a:rPr lang="en-US" b="1" dirty="0" smtClean="0">
                <a:solidFill>
                  <a:schemeClr val="accent2"/>
                </a:solidFill>
                <a:effectLst>
                  <a:outerShdw blurRad="38100" dist="38100" dir="2700000" algn="tl">
                    <a:srgbClr val="000000">
                      <a:alpha val="43137"/>
                    </a:srgbClr>
                  </a:outerShdw>
                </a:effectLst>
              </a:rPr>
              <a:t>Patients experience different types of Illness trajectories</a:t>
            </a:r>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139952" y="3861048"/>
            <a:ext cx="3585650" cy="23774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p:cNvSpPr>
            <a:spLocks noGrp="1"/>
          </p:cNvSpPr>
          <p:nvPr>
            <p:ph sz="half" idx="2"/>
          </p:nvPr>
        </p:nvSpPr>
        <p:spPr/>
        <p:txBody>
          <a:bodyPr/>
          <a:lstStyle/>
          <a:p>
            <a:endParaRPr lang="en-US" dirty="0"/>
          </a:p>
        </p:txBody>
      </p:sp>
      <p:pic>
        <p:nvPicPr>
          <p:cNvPr id="4098" name="Picture 2" descr="http://www.mediplacements.com/attachments/image-801573636-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204864"/>
            <a:ext cx="3197253" cy="21650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1028" descr="TPOPP_Logo_WICHITA"/>
          <p:cNvPicPr>
            <a:picLocks noChangeAspect="1" noChangeArrowheads="1"/>
          </p:cNvPicPr>
          <p:nvPr/>
        </p:nvPicPr>
        <p:blipFill>
          <a:blip r:embed="rId4"/>
          <a:srcRect/>
          <a:stretch>
            <a:fillRect/>
          </a:stretch>
        </p:blipFill>
        <p:spPr bwMode="auto">
          <a:xfrm>
            <a:off x="477416" y="6046788"/>
            <a:ext cx="2438400" cy="811212"/>
          </a:xfrm>
          <a:prstGeom prst="rect">
            <a:avLst/>
          </a:prstGeom>
          <a:noFill/>
        </p:spPr>
      </p:pic>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371600"/>
          </a:xfrm>
        </p:spPr>
        <p:txBody>
          <a:bodyPr>
            <a:normAutofit fontScale="90000"/>
          </a:bodyPr>
          <a:lstStyle/>
          <a:p>
            <a:pPr eaLnBrk="1" hangingPunct="1">
              <a:defRPr/>
            </a:pPr>
            <a:r>
              <a:rPr lang="en-US" sz="4000" b="1" kern="1200" dirty="0">
                <a:solidFill>
                  <a:schemeClr val="accent2"/>
                </a:solidFill>
                <a:effectLst>
                  <a:outerShdw blurRad="38100" dist="38100" dir="2700000" algn="tl">
                    <a:srgbClr val="000000">
                      <a:alpha val="43137"/>
                    </a:srgbClr>
                  </a:outerShdw>
                </a:effectLst>
                <a:ea typeface="Arial" charset="0"/>
                <a:cs typeface="Arial" charset="0"/>
              </a:rPr>
              <a:t>Expected health trajectories may</a:t>
            </a:r>
            <a:br>
              <a:rPr lang="en-US" sz="4000" b="1" kern="1200" dirty="0">
                <a:solidFill>
                  <a:schemeClr val="accent2"/>
                </a:solidFill>
                <a:effectLst>
                  <a:outerShdw blurRad="38100" dist="38100" dir="2700000" algn="tl">
                    <a:srgbClr val="000000">
                      <a:alpha val="43137"/>
                    </a:srgbClr>
                  </a:outerShdw>
                </a:effectLst>
                <a:ea typeface="Arial" charset="0"/>
                <a:cs typeface="Arial" charset="0"/>
              </a:rPr>
            </a:br>
            <a:r>
              <a:rPr lang="en-US" sz="4000" b="1" kern="1200" dirty="0">
                <a:solidFill>
                  <a:schemeClr val="accent2"/>
                </a:solidFill>
                <a:effectLst>
                  <a:outerShdw blurRad="38100" dist="38100" dir="2700000" algn="tl">
                    <a:srgbClr val="000000">
                      <a:alpha val="43137"/>
                    </a:srgbClr>
                  </a:outerShdw>
                </a:effectLst>
                <a:ea typeface="Arial" charset="0"/>
                <a:cs typeface="Arial" charset="0"/>
              </a:rPr>
              <a:t>help to </a:t>
            </a:r>
            <a:r>
              <a:rPr lang="en-US" sz="4000" b="1" kern="1200" dirty="0" smtClean="0">
                <a:solidFill>
                  <a:schemeClr val="accent2"/>
                </a:solidFill>
                <a:effectLst>
                  <a:outerShdw blurRad="38100" dist="38100" dir="2700000" algn="tl">
                    <a:srgbClr val="000000">
                      <a:alpha val="43137"/>
                    </a:srgbClr>
                  </a:outerShdw>
                </a:effectLst>
                <a:ea typeface="Arial" charset="0"/>
                <a:cs typeface="Arial" charset="0"/>
              </a:rPr>
              <a:t>promote end of life decision making...</a:t>
            </a:r>
            <a:r>
              <a:rPr lang="en-US" sz="4000" b="1" kern="1200" dirty="0">
                <a:solidFill>
                  <a:srgbClr val="000000"/>
                </a:solidFill>
                <a:effectLst>
                  <a:outerShdw blurRad="38100" dist="38100" dir="2700000" algn="tl">
                    <a:srgbClr val="000000">
                      <a:alpha val="43137"/>
                    </a:srgbClr>
                  </a:outerShdw>
                </a:effectLst>
                <a:ea typeface="Arial" charset="0"/>
                <a:cs typeface="Arial" charset="0"/>
              </a:rPr>
              <a:t/>
            </a:r>
            <a:br>
              <a:rPr lang="en-US" sz="4000" b="1" kern="1200" dirty="0">
                <a:solidFill>
                  <a:srgbClr val="000000"/>
                </a:solidFill>
                <a:effectLst>
                  <a:outerShdw blurRad="38100" dist="38100" dir="2700000" algn="tl">
                    <a:srgbClr val="000000">
                      <a:alpha val="43137"/>
                    </a:srgbClr>
                  </a:outerShdw>
                </a:effectLst>
                <a:ea typeface="Arial" charset="0"/>
                <a:cs typeface="Arial" charset="0"/>
              </a:rPr>
            </a:br>
            <a:endParaRPr lang="en-US" dirty="0"/>
          </a:p>
        </p:txBody>
      </p:sp>
      <p:sp>
        <p:nvSpPr>
          <p:cNvPr id="3" name="Content Placeholder 2"/>
          <p:cNvSpPr>
            <a:spLocks noGrp="1"/>
          </p:cNvSpPr>
          <p:nvPr>
            <p:ph sz="half" idx="1"/>
          </p:nvPr>
        </p:nvSpPr>
        <p:spPr>
          <a:xfrm>
            <a:off x="457200" y="2438400"/>
            <a:ext cx="4038600" cy="3687763"/>
          </a:xfrm>
        </p:spPr>
        <p:txBody>
          <a:bodyPr/>
          <a:lstStyle/>
          <a:p>
            <a:pPr>
              <a:defRPr/>
            </a:pPr>
            <a:endParaRPr lang="en-US" b="1" kern="1200" dirty="0" smtClean="0">
              <a:solidFill>
                <a:srgbClr val="000000"/>
              </a:solidFill>
              <a:ea typeface="Arial" charset="0"/>
              <a:cs typeface="Arial" charset="0"/>
            </a:endParaRPr>
          </a:p>
          <a:p>
            <a:pPr>
              <a:defRPr/>
            </a:pPr>
            <a:r>
              <a:rPr lang="en-US" kern="1200" dirty="0">
                <a:solidFill>
                  <a:srgbClr val="000000"/>
                </a:solidFill>
                <a:ea typeface="Arial" charset="0"/>
                <a:cs typeface="Arial" charset="0"/>
              </a:rPr>
              <a:t>a</a:t>
            </a:r>
            <a:r>
              <a:rPr lang="en-US" kern="1200" dirty="0" smtClean="0">
                <a:solidFill>
                  <a:srgbClr val="000000"/>
                </a:solidFill>
                <a:ea typeface="Arial" charset="0"/>
                <a:cs typeface="Arial" charset="0"/>
              </a:rPr>
              <a:t>nd </a:t>
            </a:r>
            <a:r>
              <a:rPr lang="en-US" kern="1200" dirty="0">
                <a:solidFill>
                  <a:srgbClr val="000000"/>
                </a:solidFill>
                <a:ea typeface="Arial" charset="0"/>
                <a:cs typeface="Arial" charset="0"/>
              </a:rPr>
              <a:t>provide a framework in which to integrate advance care </a:t>
            </a:r>
            <a:r>
              <a:rPr lang="en-US" kern="1200" dirty="0" smtClean="0">
                <a:solidFill>
                  <a:srgbClr val="000000"/>
                </a:solidFill>
                <a:ea typeface="Arial" charset="0"/>
                <a:cs typeface="Arial" charset="0"/>
              </a:rPr>
              <a:t>planning (ACP) and </a:t>
            </a:r>
            <a:r>
              <a:rPr lang="en-US" b="1" kern="1200" dirty="0" smtClean="0">
                <a:solidFill>
                  <a:srgbClr val="000000"/>
                </a:solidFill>
                <a:ea typeface="Arial" charset="0"/>
                <a:cs typeface="Arial" charset="0"/>
              </a:rPr>
              <a:t>TPOPP</a:t>
            </a:r>
            <a:r>
              <a:rPr lang="en-US" kern="1200" dirty="0" smtClean="0">
                <a:solidFill>
                  <a:srgbClr val="000000"/>
                </a:solidFill>
                <a:ea typeface="Arial" charset="0"/>
                <a:cs typeface="Arial" charset="0"/>
              </a:rPr>
              <a:t> discussions</a:t>
            </a:r>
            <a:endParaRPr lang="en-US" dirty="0"/>
          </a:p>
        </p:txBody>
      </p:sp>
      <p:sp>
        <p:nvSpPr>
          <p:cNvPr id="6" name="Content Placeholder 5"/>
          <p:cNvSpPr>
            <a:spLocks noGrp="1"/>
          </p:cNvSpPr>
          <p:nvPr>
            <p:ph sz="half" idx="2"/>
          </p:nvPr>
        </p:nvSpPr>
        <p:spPr>
          <a:xfrm>
            <a:off x="4707050" y="1520825"/>
            <a:ext cx="4038600" cy="4525963"/>
          </a:xfrm>
        </p:spPr>
        <p:txBody>
          <a:bodyPr/>
          <a:lstStyle/>
          <a:p>
            <a:endParaRPr lang="en-US" dirty="0"/>
          </a:p>
        </p:txBody>
      </p:sp>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7050" y="2606933"/>
            <a:ext cx="4041413" cy="2694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 name="Picture 1028" descr="TPOPP_Logo_WICHITA"/>
          <p:cNvPicPr>
            <a:picLocks noChangeAspect="1" noChangeArrowheads="1"/>
          </p:cNvPicPr>
          <p:nvPr/>
        </p:nvPicPr>
        <p:blipFill>
          <a:blip r:embed="rId4"/>
          <a:srcRect/>
          <a:stretch>
            <a:fillRect/>
          </a:stretch>
        </p:blipFill>
        <p:spPr bwMode="auto">
          <a:xfrm>
            <a:off x="477416" y="6046788"/>
            <a:ext cx="2438400" cy="81121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a:lstStyle/>
          <a:p>
            <a:endParaRPr lang="en-US" sz="2400"/>
          </a:p>
        </p:txBody>
      </p:sp>
      <p:sp>
        <p:nvSpPr>
          <p:cNvPr id="3" name="Content Placeholder 2"/>
          <p:cNvSpPr>
            <a:spLocks noGrp="1"/>
          </p:cNvSpPr>
          <p:nvPr>
            <p:ph idx="1"/>
          </p:nvPr>
        </p:nvSpPr>
        <p:spPr/>
        <p:txBody>
          <a:bodyPr/>
          <a:lstStyle/>
          <a:p>
            <a:pPr marL="0" indent="0" algn="ctr" eaLnBrk="1" hangingPunct="1">
              <a:spcBef>
                <a:spcPct val="0"/>
              </a:spcBef>
              <a:buFontTx/>
              <a:buNone/>
              <a:defRPr/>
            </a:pPr>
            <a:endParaRPr lang="en-US" sz="6000" b="1" kern="1200" dirty="0">
              <a:solidFill>
                <a:srgbClr val="DD27C9"/>
              </a:solidFill>
              <a:effectLst>
                <a:outerShdw blurRad="38100" dist="38100" dir="2700000" algn="tl">
                  <a:srgbClr val="000000">
                    <a:alpha val="43137"/>
                  </a:srgbClr>
                </a:outerShdw>
              </a:effectLst>
              <a:ea typeface="Arial" charset="0"/>
              <a:cs typeface="Arial" charset="0"/>
            </a:endParaRPr>
          </a:p>
          <a:p>
            <a:pPr>
              <a:defRPr/>
            </a:pPr>
            <a:r>
              <a:rPr lang="en-US" dirty="0"/>
              <a:t>Figure 1. Trajectories of dying. Reproduced with permission of Blackwell Publishing (</a:t>
            </a:r>
            <a:r>
              <a:rPr lang="en-US" dirty="0" err="1"/>
              <a:t>Lunney</a:t>
            </a:r>
            <a:r>
              <a:rPr lang="en-US" dirty="0"/>
              <a:t> JR, Lynne J, Hogan C. Profiles of older Medicare </a:t>
            </a:r>
            <a:r>
              <a:rPr lang="en-US" dirty="0" err="1"/>
              <a:t>decendents</a:t>
            </a:r>
            <a:r>
              <a:rPr lang="en-US" dirty="0"/>
              <a:t>. </a:t>
            </a:r>
            <a:r>
              <a:rPr lang="en-US" i="1" dirty="0"/>
              <a:t>JAGS.</a:t>
            </a:r>
            <a:r>
              <a:rPr lang="en-US" dirty="0"/>
              <a:t> 2002;50:1108-1112). as cited in </a:t>
            </a:r>
            <a:r>
              <a:rPr lang="en-US" dirty="0">
                <a:hlinkClick r:id="rId3"/>
              </a:rPr>
              <a:t>ScienceDirect.com</a:t>
            </a:r>
            <a:endParaRPr lang="en-US" dirty="0"/>
          </a:p>
        </p:txBody>
      </p:sp>
      <p:sp>
        <p:nvSpPr>
          <p:cNvPr id="104451" name="Footer Placeholder 3"/>
          <p:cNvSpPr>
            <a:spLocks noGrp="1"/>
          </p:cNvSpPr>
          <p:nvPr>
            <p:ph type="ftr" sz="quarter" idx="11"/>
          </p:nvPr>
        </p:nvSpPr>
        <p:spPr>
          <a:xfrm>
            <a:off x="1371600" y="5733256"/>
            <a:ext cx="6172200" cy="701675"/>
          </a:xfrm>
          <a:noFill/>
          <a:ln>
            <a:miter lim="800000"/>
            <a:headEnd/>
            <a:tailEnd/>
          </a:ln>
        </p:spPr>
        <p:txBody>
          <a:bodyPr/>
          <a:lstStyle/>
          <a:p>
            <a:pPr fontAlgn="base">
              <a:spcBef>
                <a:spcPct val="0"/>
              </a:spcBef>
              <a:spcAft>
                <a:spcPct val="0"/>
              </a:spcAft>
            </a:pPr>
            <a:r>
              <a:rPr lang="en-US" sz="800" dirty="0"/>
              <a:t>Figure 1. Trajectories of dying. Reproduced with permission of Blackwell Publishing (</a:t>
            </a:r>
            <a:r>
              <a:rPr lang="en-US" sz="800" dirty="0" err="1"/>
              <a:t>Lunney</a:t>
            </a:r>
            <a:r>
              <a:rPr lang="en-US" sz="800" dirty="0"/>
              <a:t> JR, Lynne J, Hogan C. Profiles of older Medicare </a:t>
            </a:r>
            <a:r>
              <a:rPr lang="en-US" sz="800" dirty="0" err="1"/>
              <a:t>decendents</a:t>
            </a:r>
            <a:r>
              <a:rPr lang="en-US" sz="800" dirty="0"/>
              <a:t>. </a:t>
            </a:r>
            <a:r>
              <a:rPr lang="en-US" sz="800" i="1" dirty="0"/>
              <a:t>JAGS.</a:t>
            </a:r>
            <a:r>
              <a:rPr lang="en-US" sz="800" dirty="0"/>
              <a:t> 2002;50:1108-1112). as cited in </a:t>
            </a:r>
            <a:r>
              <a:rPr lang="en-US" sz="800" dirty="0">
                <a:hlinkClick r:id="rId3"/>
              </a:rPr>
              <a:t>ScienceDirect.com</a:t>
            </a:r>
            <a:endParaRPr lang="en-US" sz="800" dirty="0">
              <a:ea typeface="Arial" charset="0"/>
            </a:endParaRPr>
          </a:p>
        </p:txBody>
      </p:sp>
      <p:pic>
        <p:nvPicPr>
          <p:cNvPr id="1026" name="Picture 2" descr="http://ars.els-cdn.com/content/image/1-s2.0-S0196064408020581-gr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32656"/>
            <a:ext cx="8280920" cy="5400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28" descr="TPOPP_Logo_WICHITA"/>
          <p:cNvPicPr>
            <a:picLocks noChangeAspect="1" noChangeArrowheads="1"/>
          </p:cNvPicPr>
          <p:nvPr/>
        </p:nvPicPr>
        <p:blipFill>
          <a:blip r:embed="rId5"/>
          <a:srcRect/>
          <a:stretch>
            <a:fillRect/>
          </a:stretch>
        </p:blipFill>
        <p:spPr bwMode="auto">
          <a:xfrm>
            <a:off x="477416" y="6046788"/>
            <a:ext cx="2438400" cy="811212"/>
          </a:xfrm>
          <a:prstGeom prst="rect">
            <a:avLst/>
          </a:prstGeom>
          <a:noFill/>
        </p:spPr>
      </p:pic>
    </p:spTree>
    <p:extLst>
      <p:ext uri="{BB962C8B-B14F-4D97-AF65-F5344CB8AC3E}">
        <p14:creationId xmlns:p14="http://schemas.microsoft.com/office/powerpoint/2010/main" val="22221529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6646863" y="5222875"/>
            <a:ext cx="1171575" cy="519113"/>
          </a:xfrm>
          <a:prstGeom prst="rect">
            <a:avLst/>
          </a:prstGeom>
          <a:noFill/>
          <a:ln>
            <a:noFill/>
          </a:ln>
          <a:effectLst>
            <a:outerShdw dist="17961" dir="2700000" algn="ctr" rotWithShape="0">
              <a:schemeClr val="tx1"/>
            </a:outerShdw>
          </a:effectLst>
          <a:extLst/>
        </p:spPr>
        <p:txBody>
          <a:bodyPr wrap="none">
            <a:spAutoFit/>
          </a:bodyPr>
          <a:lstStyle/>
          <a:p>
            <a:pPr eaLnBrk="0" fontAlgn="auto" hangingPunct="0">
              <a:spcBef>
                <a:spcPts val="0"/>
              </a:spcBef>
              <a:spcAft>
                <a:spcPts val="0"/>
              </a:spcAft>
              <a:defRPr/>
            </a:pPr>
            <a:r>
              <a:rPr lang="en-US" sz="2800" b="1" dirty="0">
                <a:solidFill>
                  <a:srgbClr val="00CCFF"/>
                </a:solidFill>
                <a:latin typeface="+mn-lt"/>
                <a:ea typeface="ＭＳ Ｐゴシック" pitchFamily="34" charset="-128"/>
                <a:cs typeface="Arial" charset="0"/>
              </a:rPr>
              <a:t>Death</a:t>
            </a:r>
          </a:p>
        </p:txBody>
      </p:sp>
      <p:sp>
        <p:nvSpPr>
          <p:cNvPr id="14339" name="Text Box 3"/>
          <p:cNvSpPr txBox="1">
            <a:spLocks noChangeArrowheads="1"/>
          </p:cNvSpPr>
          <p:nvPr/>
        </p:nvSpPr>
        <p:spPr bwMode="auto">
          <a:xfrm>
            <a:off x="4427984" y="5754688"/>
            <a:ext cx="1014413" cy="519112"/>
          </a:xfrm>
          <a:prstGeom prst="rect">
            <a:avLst/>
          </a:prstGeom>
          <a:noFill/>
          <a:ln>
            <a:noFill/>
          </a:ln>
          <a:effectLst>
            <a:outerShdw dist="17961" dir="2700000" algn="ctr" rotWithShape="0">
              <a:schemeClr val="tx1"/>
            </a:outerShdw>
          </a:effectLst>
          <a:extLst/>
        </p:spPr>
        <p:txBody>
          <a:bodyPr wrap="none">
            <a:spAutoFit/>
          </a:bodyPr>
          <a:lstStyle/>
          <a:p>
            <a:pPr eaLnBrk="0" fontAlgn="auto" hangingPunct="0">
              <a:spcBef>
                <a:spcPts val="0"/>
              </a:spcBef>
              <a:spcAft>
                <a:spcPts val="0"/>
              </a:spcAft>
              <a:defRPr/>
            </a:pPr>
            <a:r>
              <a:rPr lang="en-US" sz="2800" b="1" dirty="0">
                <a:solidFill>
                  <a:srgbClr val="00CCFF"/>
                </a:solidFill>
                <a:latin typeface="+mn-lt"/>
                <a:ea typeface="ＭＳ Ｐゴシック" pitchFamily="34" charset="-128"/>
                <a:cs typeface="Arial" charset="0"/>
              </a:rPr>
              <a:t>Time</a:t>
            </a:r>
          </a:p>
        </p:txBody>
      </p:sp>
      <p:sp>
        <p:nvSpPr>
          <p:cNvPr id="14340" name="Text Box 4"/>
          <p:cNvSpPr txBox="1">
            <a:spLocks noChangeArrowheads="1"/>
          </p:cNvSpPr>
          <p:nvPr/>
        </p:nvSpPr>
        <p:spPr bwMode="auto">
          <a:xfrm rot="5400000" flipH="1" flipV="1">
            <a:off x="1316832" y="4017168"/>
            <a:ext cx="2762250" cy="519113"/>
          </a:xfrm>
          <a:prstGeom prst="rect">
            <a:avLst/>
          </a:prstGeom>
          <a:noFill/>
          <a:ln>
            <a:noFill/>
          </a:ln>
          <a:effectLst>
            <a:outerShdw dist="17961" dir="2700000" algn="ctr" rotWithShape="0">
              <a:schemeClr val="tx1"/>
            </a:outerShdw>
          </a:effectLst>
          <a:extLst/>
        </p:spPr>
        <p:txBody>
          <a:bodyPr>
            <a:spAutoFit/>
          </a:bodyPr>
          <a:lstStyle/>
          <a:p>
            <a:pPr eaLnBrk="0" fontAlgn="auto" hangingPunct="0">
              <a:spcBef>
                <a:spcPts val="0"/>
              </a:spcBef>
              <a:spcAft>
                <a:spcPts val="0"/>
              </a:spcAft>
              <a:defRPr/>
            </a:pPr>
            <a:r>
              <a:rPr lang="en-US" sz="2800" b="1" dirty="0">
                <a:solidFill>
                  <a:srgbClr val="00CCFF"/>
                </a:solidFill>
                <a:latin typeface="+mn-lt"/>
                <a:ea typeface="ＭＳ Ｐゴシック" pitchFamily="34" charset="-128"/>
                <a:cs typeface="Arial" charset="0"/>
              </a:rPr>
              <a:t>Health Status</a:t>
            </a:r>
          </a:p>
        </p:txBody>
      </p:sp>
      <p:sp>
        <p:nvSpPr>
          <p:cNvPr id="4101" name="Line 5"/>
          <p:cNvSpPr>
            <a:spLocks noChangeShapeType="1"/>
          </p:cNvSpPr>
          <p:nvPr/>
        </p:nvSpPr>
        <p:spPr bwMode="auto">
          <a:xfrm>
            <a:off x="3184525" y="2986088"/>
            <a:ext cx="2870200" cy="0"/>
          </a:xfrm>
          <a:prstGeom prst="line">
            <a:avLst/>
          </a:prstGeom>
          <a:noFill/>
          <a:ln w="38100">
            <a:solidFill>
              <a:schemeClr val="tx2"/>
            </a:solidFill>
            <a:round/>
            <a:headEnd/>
            <a:tailEnd/>
          </a:ln>
          <a:effectLst>
            <a:outerShdw dist="17961" dir="2700000" algn="ctr" rotWithShape="0">
              <a:schemeClr val="tx1"/>
            </a:outerShdw>
          </a:effectLst>
          <a:extLst/>
        </p:spPr>
        <p:txBody>
          <a:bodyPr/>
          <a:lstStyle/>
          <a:p>
            <a:pPr>
              <a:defRPr/>
            </a:pPr>
            <a:endParaRPr lang="en-US">
              <a:solidFill>
                <a:srgbClr val="000000"/>
              </a:solidFill>
              <a:latin typeface="+mn-lt"/>
              <a:ea typeface="ＭＳ Ｐゴシック" pitchFamily="34" charset="-128"/>
              <a:cs typeface="Arial" charset="0"/>
            </a:endParaRPr>
          </a:p>
        </p:txBody>
      </p:sp>
      <p:sp>
        <p:nvSpPr>
          <p:cNvPr id="4102" name="Line 6"/>
          <p:cNvSpPr>
            <a:spLocks noChangeShapeType="1"/>
          </p:cNvSpPr>
          <p:nvPr/>
        </p:nvSpPr>
        <p:spPr bwMode="auto">
          <a:xfrm>
            <a:off x="6577013" y="3584575"/>
            <a:ext cx="0" cy="2165350"/>
          </a:xfrm>
          <a:prstGeom prst="line">
            <a:avLst/>
          </a:prstGeom>
          <a:noFill/>
          <a:ln w="38100">
            <a:solidFill>
              <a:schemeClr val="tx2"/>
            </a:solidFill>
            <a:round/>
            <a:headEnd/>
            <a:tailEnd/>
          </a:ln>
          <a:effectLst>
            <a:outerShdw dist="17961" dir="2700000" algn="ctr" rotWithShape="0">
              <a:schemeClr val="tx1"/>
            </a:outerShdw>
          </a:effectLst>
          <a:extLst/>
        </p:spPr>
        <p:txBody>
          <a:bodyPr/>
          <a:lstStyle/>
          <a:p>
            <a:pPr>
              <a:defRPr/>
            </a:pPr>
            <a:endParaRPr lang="en-US">
              <a:solidFill>
                <a:srgbClr val="000000"/>
              </a:solidFill>
              <a:latin typeface="+mn-lt"/>
              <a:ea typeface="ＭＳ Ｐゴシック" pitchFamily="34" charset="-128"/>
              <a:cs typeface="Arial" charset="0"/>
            </a:endParaRPr>
          </a:p>
        </p:txBody>
      </p:sp>
      <p:sp>
        <p:nvSpPr>
          <p:cNvPr id="4103" name="Line 7"/>
          <p:cNvSpPr>
            <a:spLocks noChangeShapeType="1"/>
          </p:cNvSpPr>
          <p:nvPr/>
        </p:nvSpPr>
        <p:spPr bwMode="auto">
          <a:xfrm flipV="1">
            <a:off x="3179763" y="5730875"/>
            <a:ext cx="3994150" cy="4763"/>
          </a:xfrm>
          <a:prstGeom prst="line">
            <a:avLst/>
          </a:prstGeom>
          <a:noFill/>
          <a:ln w="57150">
            <a:solidFill>
              <a:schemeClr val="tx1"/>
            </a:solidFill>
            <a:round/>
            <a:headEnd/>
            <a:tailEnd/>
          </a:ln>
          <a:effectLst>
            <a:outerShdw dist="17961" dir="2700000" algn="ctr" rotWithShape="0">
              <a:schemeClr val="tx1"/>
            </a:outerShdw>
          </a:effectLst>
          <a:extLst/>
        </p:spPr>
        <p:txBody>
          <a:bodyPr/>
          <a:lstStyle/>
          <a:p>
            <a:pPr>
              <a:defRPr/>
            </a:pPr>
            <a:endParaRPr lang="en-US">
              <a:solidFill>
                <a:srgbClr val="000000"/>
              </a:solidFill>
              <a:latin typeface="+mn-lt"/>
              <a:ea typeface="ＭＳ Ｐゴシック" pitchFamily="34" charset="-128"/>
              <a:cs typeface="Arial" charset="0"/>
            </a:endParaRPr>
          </a:p>
        </p:txBody>
      </p:sp>
      <p:sp>
        <p:nvSpPr>
          <p:cNvPr id="4104" name="Line 8"/>
          <p:cNvSpPr>
            <a:spLocks noChangeShapeType="1"/>
          </p:cNvSpPr>
          <p:nvPr/>
        </p:nvSpPr>
        <p:spPr bwMode="auto">
          <a:xfrm>
            <a:off x="3173413" y="2708920"/>
            <a:ext cx="4762" cy="3049587"/>
          </a:xfrm>
          <a:prstGeom prst="line">
            <a:avLst/>
          </a:prstGeom>
          <a:noFill/>
          <a:ln w="57150">
            <a:solidFill>
              <a:schemeClr val="tx1"/>
            </a:solidFill>
            <a:round/>
            <a:headEnd/>
            <a:tailEnd/>
          </a:ln>
          <a:effectLst>
            <a:outerShdw dist="17961" dir="2700000" algn="ctr" rotWithShape="0">
              <a:schemeClr val="tx1"/>
            </a:outerShdw>
          </a:effectLst>
          <a:extLst/>
        </p:spPr>
        <p:txBody>
          <a:bodyPr/>
          <a:lstStyle/>
          <a:p>
            <a:pPr>
              <a:defRPr/>
            </a:pPr>
            <a:endParaRPr lang="en-US">
              <a:solidFill>
                <a:srgbClr val="000000"/>
              </a:solidFill>
              <a:latin typeface="+mn-lt"/>
              <a:ea typeface="ＭＳ Ｐゴシック" pitchFamily="34" charset="-128"/>
              <a:cs typeface="Arial" charset="0"/>
            </a:endParaRPr>
          </a:p>
        </p:txBody>
      </p:sp>
      <p:sp>
        <p:nvSpPr>
          <p:cNvPr id="4105" name="Line 9"/>
          <p:cNvSpPr>
            <a:spLocks noChangeShapeType="1"/>
          </p:cNvSpPr>
          <p:nvPr/>
        </p:nvSpPr>
        <p:spPr bwMode="auto">
          <a:xfrm>
            <a:off x="6034088" y="2971800"/>
            <a:ext cx="549275" cy="620713"/>
          </a:xfrm>
          <a:prstGeom prst="line">
            <a:avLst/>
          </a:prstGeom>
          <a:noFill/>
          <a:ln w="38100">
            <a:solidFill>
              <a:schemeClr val="tx2"/>
            </a:solidFill>
            <a:round/>
            <a:headEnd/>
            <a:tailEnd/>
          </a:ln>
          <a:effectLst>
            <a:outerShdw dist="17961" dir="2700000" algn="ctr" rotWithShape="0">
              <a:schemeClr val="tx1"/>
            </a:outerShdw>
          </a:effectLst>
          <a:extLst/>
        </p:spPr>
        <p:txBody>
          <a:bodyPr/>
          <a:lstStyle/>
          <a:p>
            <a:pPr>
              <a:defRPr/>
            </a:pPr>
            <a:endParaRPr lang="en-US">
              <a:solidFill>
                <a:srgbClr val="000000"/>
              </a:solidFill>
              <a:latin typeface="+mn-lt"/>
              <a:ea typeface="ＭＳ Ｐゴシック" pitchFamily="34" charset="-128"/>
              <a:cs typeface="Arial" charset="0"/>
            </a:endParaRPr>
          </a:p>
        </p:txBody>
      </p:sp>
      <p:sp>
        <p:nvSpPr>
          <p:cNvPr id="14346" name="Text Box 10"/>
          <p:cNvSpPr txBox="1">
            <a:spLocks noChangeArrowheads="1"/>
          </p:cNvSpPr>
          <p:nvPr/>
        </p:nvSpPr>
        <p:spPr bwMode="auto">
          <a:xfrm>
            <a:off x="3155032" y="1916832"/>
            <a:ext cx="3505200" cy="830997"/>
          </a:xfrm>
          <a:prstGeom prst="rect">
            <a:avLst/>
          </a:prstGeom>
          <a:noFill/>
          <a:ln>
            <a:noFill/>
          </a:ln>
          <a:effectLst>
            <a:outerShdw dist="17961" dir="2700000" algn="ctr" rotWithShape="0">
              <a:schemeClr val="tx1"/>
            </a:outerShdw>
          </a:effectLst>
          <a:extLst/>
        </p:spPr>
        <p:txBody>
          <a:bodyPr>
            <a:spAutoFit/>
          </a:bodyPr>
          <a:lstStyle/>
          <a:p>
            <a:pPr eaLnBrk="0" fontAlgn="auto" hangingPunct="0">
              <a:spcBef>
                <a:spcPts val="0"/>
              </a:spcBef>
              <a:spcAft>
                <a:spcPts val="0"/>
              </a:spcAft>
              <a:defRPr/>
            </a:pPr>
            <a:r>
              <a:rPr lang="en-US" sz="2400" dirty="0">
                <a:solidFill>
                  <a:srgbClr val="000000"/>
                </a:solidFill>
                <a:latin typeface="+mn-lt"/>
                <a:ea typeface="ＭＳ Ｐゴシック" pitchFamily="34" charset="-128"/>
                <a:cs typeface="Arial" charset="0"/>
              </a:rPr>
              <a:t>&lt; 10% (MI, accident, etc.)</a:t>
            </a:r>
          </a:p>
        </p:txBody>
      </p:sp>
      <p:sp>
        <p:nvSpPr>
          <p:cNvPr id="14347" name="Rectangle 11"/>
          <p:cNvSpPr>
            <a:spLocks noChangeArrowheads="1"/>
          </p:cNvSpPr>
          <p:nvPr/>
        </p:nvSpPr>
        <p:spPr bwMode="auto">
          <a:xfrm>
            <a:off x="228600" y="76200"/>
            <a:ext cx="8610600" cy="1508125"/>
          </a:xfrm>
          <a:prstGeom prst="rect">
            <a:avLst/>
          </a:prstGeom>
          <a:noFill/>
          <a:ln>
            <a:noFill/>
          </a:ln>
          <a:effectLst>
            <a:outerShdw dist="35921" dir="2700000" algn="ctr" rotWithShape="0">
              <a:schemeClr val="tx1"/>
            </a:outerShdw>
          </a:effectLst>
          <a:extLst/>
        </p:spPr>
        <p:txBody>
          <a:bodyPr anchor="ctr"/>
          <a:lstStyle/>
          <a:p>
            <a:pPr algn="ctr" fontAlgn="auto">
              <a:spcBef>
                <a:spcPts val="0"/>
              </a:spcBef>
              <a:spcAft>
                <a:spcPts val="0"/>
              </a:spcAft>
              <a:defRPr/>
            </a:pPr>
            <a:endParaRPr lang="en-US" sz="3200" b="1" dirty="0">
              <a:solidFill>
                <a:srgbClr val="000000"/>
              </a:solidFill>
              <a:latin typeface="+mn-lt"/>
              <a:ea typeface="ＭＳ Ｐゴシック" pitchFamily="34" charset="-128"/>
              <a:cs typeface="Arial" charset="0"/>
            </a:endParaRPr>
          </a:p>
        </p:txBody>
      </p:sp>
      <p:sp>
        <p:nvSpPr>
          <p:cNvPr id="26636" name="TextBox 13"/>
          <p:cNvSpPr txBox="1">
            <a:spLocks noChangeArrowheads="1"/>
          </p:cNvSpPr>
          <p:nvPr/>
        </p:nvSpPr>
        <p:spPr bwMode="auto">
          <a:xfrm>
            <a:off x="609600" y="1323975"/>
            <a:ext cx="7924800" cy="641350"/>
          </a:xfrm>
          <a:prstGeom prst="rect">
            <a:avLst/>
          </a:prstGeom>
          <a:noFill/>
          <a:ln w="9525">
            <a:noFill/>
            <a:miter lim="800000"/>
            <a:headEnd/>
            <a:tailEnd/>
          </a:ln>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r>
              <a:rPr lang="en-US" sz="3600" b="1" dirty="0" smtClean="0">
                <a:solidFill>
                  <a:srgbClr val="000000"/>
                </a:solidFill>
                <a:effectLst>
                  <a:outerShdw blurRad="38100" dist="38100" dir="2700000" algn="tl">
                    <a:srgbClr val="C0C0C0"/>
                  </a:outerShdw>
                </a:effectLst>
                <a:latin typeface="Calibri" charset="0"/>
                <a:cs typeface="Arial" charset="0"/>
              </a:rPr>
              <a:t>Sudden death – unexpected cause</a:t>
            </a:r>
          </a:p>
        </p:txBody>
      </p:sp>
      <p:sp>
        <p:nvSpPr>
          <p:cNvPr id="113676" name="TextBox 14"/>
          <p:cNvSpPr txBox="1">
            <a:spLocks noChangeArrowheads="1"/>
          </p:cNvSpPr>
          <p:nvPr/>
        </p:nvSpPr>
        <p:spPr bwMode="auto">
          <a:xfrm>
            <a:off x="6454080" y="6172200"/>
            <a:ext cx="1699320" cy="307777"/>
          </a:xfrm>
          <a:prstGeom prst="rect">
            <a:avLst/>
          </a:prstGeom>
          <a:solidFill>
            <a:schemeClr val="bg1"/>
          </a:solidFill>
          <a:ln w="9525">
            <a:noFill/>
            <a:miter lim="800000"/>
            <a:headEnd/>
            <a:tailEnd/>
          </a:ln>
        </p:spPr>
        <p:txBody>
          <a:bodyPr wrap="square">
            <a:prstTxWarp prst="textNoShape">
              <a:avLst/>
            </a:prstTxWarp>
            <a:spAutoFit/>
          </a:bodyPr>
          <a:lstStyle/>
          <a:p>
            <a:pPr algn="ctr"/>
            <a:r>
              <a:rPr lang="en-US" sz="1400" b="1" dirty="0">
                <a:solidFill>
                  <a:srgbClr val="000000"/>
                </a:solidFill>
                <a:latin typeface="Calibri" charset="0"/>
                <a:ea typeface="Arial" charset="0"/>
                <a:cs typeface="Arial" charset="0"/>
              </a:rPr>
              <a:t>Field &amp; Cassel, 1997</a:t>
            </a:r>
          </a:p>
        </p:txBody>
      </p:sp>
      <p:sp>
        <p:nvSpPr>
          <p:cNvPr id="113677" name="Line 15"/>
          <p:cNvSpPr>
            <a:spLocks noChangeShapeType="1"/>
          </p:cNvSpPr>
          <p:nvPr/>
        </p:nvSpPr>
        <p:spPr bwMode="auto">
          <a:xfrm>
            <a:off x="5943600" y="2476500"/>
            <a:ext cx="381000" cy="6477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6640" name="Rectangle 16"/>
          <p:cNvSpPr>
            <a:spLocks noChangeArrowheads="1"/>
          </p:cNvSpPr>
          <p:nvPr/>
        </p:nvSpPr>
        <p:spPr bwMode="auto">
          <a:xfrm>
            <a:off x="1333500" y="381000"/>
            <a:ext cx="6400800" cy="762000"/>
          </a:xfrm>
          <a:prstGeom prst="rect">
            <a:avLst/>
          </a:prstGeom>
          <a:noFill/>
          <a:ln w="9525">
            <a:noFill/>
            <a:miter lim="800000"/>
            <a:headEnd/>
            <a:tailEnd/>
          </a:ln>
          <a:effectLst/>
        </p:spPr>
        <p:txBody>
          <a:bodyPr>
            <a:spAutoFit/>
          </a:bodyPr>
          <a:lstStyle/>
          <a:p>
            <a:pPr>
              <a:defRPr/>
            </a:pPr>
            <a:r>
              <a:rPr lang="en-US" sz="4400" b="1" dirty="0">
                <a:effectLst>
                  <a:outerShdw blurRad="38100" dist="38100" dir="2700000" algn="tl">
                    <a:srgbClr val="C0C0C0"/>
                  </a:outerShdw>
                </a:effectLst>
                <a:latin typeface="+mn-lt"/>
                <a:ea typeface="ＭＳ Ｐゴシック" pitchFamily="34" charset="-128"/>
                <a:cs typeface="Arial" charset="0"/>
              </a:rPr>
              <a:t>Illness Trajectories - #1</a:t>
            </a:r>
          </a:p>
        </p:txBody>
      </p:sp>
      <p:sp>
        <p:nvSpPr>
          <p:cNvPr id="113679" name="Line 5"/>
          <p:cNvSpPr>
            <a:spLocks noChangeShapeType="1"/>
          </p:cNvSpPr>
          <p:nvPr/>
        </p:nvSpPr>
        <p:spPr bwMode="auto">
          <a:xfrm flipV="1">
            <a:off x="914400" y="1220788"/>
            <a:ext cx="7239000" cy="0"/>
          </a:xfrm>
          <a:prstGeom prst="line">
            <a:avLst/>
          </a:prstGeom>
          <a:noFill/>
          <a:ln w="47625">
            <a:solidFill>
              <a:srgbClr val="993366"/>
            </a:solidFill>
            <a:round/>
            <a:headEnd/>
            <a:tailEnd/>
          </a:ln>
        </p:spPr>
        <p:txBody>
          <a:bodyPr wrap="none" anchor="ctr">
            <a:prstTxWarp prst="textNoShape">
              <a:avLst/>
            </a:prstTxWarp>
          </a:bodyPr>
          <a:lstStyle/>
          <a:p>
            <a:endParaRPr lang="en-US"/>
          </a:p>
        </p:txBody>
      </p:sp>
      <p:pic>
        <p:nvPicPr>
          <p:cNvPr id="17" name="Picture 1028" descr="TPOPP_Logo_WICHITA"/>
          <p:cNvPicPr>
            <a:picLocks noChangeAspect="1" noChangeArrowheads="1"/>
          </p:cNvPicPr>
          <p:nvPr/>
        </p:nvPicPr>
        <p:blipFill>
          <a:blip r:embed="rId3"/>
          <a:srcRect/>
          <a:stretch>
            <a:fillRect/>
          </a:stretch>
        </p:blipFill>
        <p:spPr bwMode="auto">
          <a:xfrm>
            <a:off x="477416" y="6046788"/>
            <a:ext cx="2438400" cy="811212"/>
          </a:xfrm>
          <a:prstGeom prst="rect">
            <a:avLst/>
          </a:prstGeom>
          <a:noFill/>
        </p:spPr>
      </p:pic>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6960082" y="5411788"/>
            <a:ext cx="1284326" cy="523220"/>
          </a:xfrm>
          <a:prstGeom prst="rect">
            <a:avLst/>
          </a:prstGeom>
          <a:noFill/>
          <a:ln>
            <a:noFill/>
          </a:ln>
          <a:effectLst>
            <a:outerShdw dist="17961" dir="2700000" algn="ctr" rotWithShape="0">
              <a:schemeClr val="tx1"/>
            </a:outerShdw>
          </a:effectLst>
          <a:extLst/>
        </p:spPr>
        <p:txBody>
          <a:bodyPr wrap="none">
            <a:spAutoFit/>
          </a:bodyPr>
          <a:lstStyle/>
          <a:p>
            <a:pPr eaLnBrk="0" fontAlgn="auto" hangingPunct="0">
              <a:spcBef>
                <a:spcPts val="0"/>
              </a:spcBef>
              <a:spcAft>
                <a:spcPts val="0"/>
              </a:spcAft>
              <a:defRPr/>
            </a:pPr>
            <a:r>
              <a:rPr lang="en-US" sz="2800" b="1" dirty="0" smtClean="0">
                <a:solidFill>
                  <a:srgbClr val="00CCFF"/>
                </a:solidFill>
                <a:latin typeface="+mn-lt"/>
                <a:ea typeface="ＭＳ Ｐゴシック" pitchFamily="34" charset="-128"/>
                <a:cs typeface="Arial" charset="0"/>
              </a:rPr>
              <a:t>Death </a:t>
            </a:r>
            <a:endParaRPr lang="en-US" sz="2800" b="1" dirty="0">
              <a:solidFill>
                <a:srgbClr val="00CCFF"/>
              </a:solidFill>
              <a:latin typeface="+mn-lt"/>
              <a:ea typeface="ＭＳ Ｐゴシック" pitchFamily="34" charset="-128"/>
              <a:cs typeface="Arial" charset="0"/>
            </a:endParaRPr>
          </a:p>
        </p:txBody>
      </p:sp>
      <p:sp>
        <p:nvSpPr>
          <p:cNvPr id="16387" name="Text Box 3"/>
          <p:cNvSpPr txBox="1">
            <a:spLocks noChangeArrowheads="1"/>
          </p:cNvSpPr>
          <p:nvPr/>
        </p:nvSpPr>
        <p:spPr bwMode="auto">
          <a:xfrm>
            <a:off x="3581400" y="5934223"/>
            <a:ext cx="1014413" cy="519113"/>
          </a:xfrm>
          <a:prstGeom prst="rect">
            <a:avLst/>
          </a:prstGeom>
          <a:noFill/>
          <a:ln>
            <a:noFill/>
          </a:ln>
          <a:effectLst>
            <a:outerShdw dist="17961" dir="2700000" algn="ctr" rotWithShape="0">
              <a:schemeClr val="tx1"/>
            </a:outerShdw>
          </a:effectLst>
          <a:extLst/>
        </p:spPr>
        <p:txBody>
          <a:bodyPr wrap="none">
            <a:spAutoFit/>
          </a:bodyPr>
          <a:lstStyle/>
          <a:p>
            <a:pPr eaLnBrk="0" fontAlgn="auto" hangingPunct="0">
              <a:spcBef>
                <a:spcPts val="0"/>
              </a:spcBef>
              <a:spcAft>
                <a:spcPts val="0"/>
              </a:spcAft>
              <a:defRPr/>
            </a:pPr>
            <a:r>
              <a:rPr lang="en-US" sz="2800" b="1" dirty="0">
                <a:solidFill>
                  <a:srgbClr val="00CCFF"/>
                </a:solidFill>
                <a:latin typeface="+mn-lt"/>
                <a:ea typeface="ＭＳ Ｐゴシック" pitchFamily="34" charset="-128"/>
                <a:cs typeface="Arial" charset="0"/>
              </a:rPr>
              <a:t>Time</a:t>
            </a:r>
          </a:p>
        </p:txBody>
      </p:sp>
      <p:sp>
        <p:nvSpPr>
          <p:cNvPr id="16388" name="Text Box 4"/>
          <p:cNvSpPr txBox="1">
            <a:spLocks noChangeArrowheads="1"/>
          </p:cNvSpPr>
          <p:nvPr/>
        </p:nvSpPr>
        <p:spPr bwMode="auto">
          <a:xfrm rot="5400000" flipH="1" flipV="1">
            <a:off x="-357187" y="4173538"/>
            <a:ext cx="2455862" cy="519112"/>
          </a:xfrm>
          <a:prstGeom prst="rect">
            <a:avLst/>
          </a:prstGeom>
          <a:noFill/>
          <a:ln>
            <a:noFill/>
          </a:ln>
          <a:effectLst>
            <a:outerShdw dist="17961" dir="2700000" algn="ctr" rotWithShape="0">
              <a:schemeClr val="tx1"/>
            </a:outerShdw>
          </a:effectLst>
          <a:extLst/>
        </p:spPr>
        <p:txBody>
          <a:bodyPr wrap="none">
            <a:spAutoFit/>
          </a:bodyPr>
          <a:lstStyle/>
          <a:p>
            <a:pPr eaLnBrk="0" fontAlgn="auto" hangingPunct="0">
              <a:spcBef>
                <a:spcPts val="0"/>
              </a:spcBef>
              <a:spcAft>
                <a:spcPts val="0"/>
              </a:spcAft>
              <a:defRPr/>
            </a:pPr>
            <a:r>
              <a:rPr lang="en-US" sz="2800" b="1" dirty="0">
                <a:solidFill>
                  <a:srgbClr val="00CCFF"/>
                </a:solidFill>
                <a:latin typeface="+mn-lt"/>
                <a:ea typeface="ＭＳ Ｐゴシック" pitchFamily="34" charset="-128"/>
                <a:cs typeface="Arial" charset="0"/>
              </a:rPr>
              <a:t>Health Status</a:t>
            </a:r>
          </a:p>
        </p:txBody>
      </p:sp>
      <p:sp>
        <p:nvSpPr>
          <p:cNvPr id="16389" name="Line 5"/>
          <p:cNvSpPr>
            <a:spLocks noChangeShapeType="1"/>
          </p:cNvSpPr>
          <p:nvPr/>
        </p:nvSpPr>
        <p:spPr bwMode="auto">
          <a:xfrm>
            <a:off x="1328738" y="1909763"/>
            <a:ext cx="0" cy="4046537"/>
          </a:xfrm>
          <a:prstGeom prst="line">
            <a:avLst/>
          </a:prstGeom>
          <a:noFill/>
          <a:ln w="57150">
            <a:solidFill>
              <a:schemeClr val="tx1"/>
            </a:solidFill>
            <a:round/>
            <a:headEnd/>
            <a:tailEnd/>
          </a:ln>
          <a:effectLst>
            <a:outerShdw blurRad="63500" dist="29783" dir="3885598" algn="ctr" rotWithShape="0">
              <a:srgbClr val="000000">
                <a:alpha val="74998"/>
              </a:srgbClr>
            </a:outerShdw>
          </a:effectLst>
        </p:spPr>
        <p:txBody>
          <a:bodyPr/>
          <a:lstStyle/>
          <a:p>
            <a:pPr>
              <a:defRPr/>
            </a:pPr>
            <a:endParaRPr lang="en-US">
              <a:solidFill>
                <a:srgbClr val="000000"/>
              </a:solidFill>
              <a:latin typeface="+mn-lt"/>
              <a:ea typeface="ＭＳ Ｐゴシック" pitchFamily="34" charset="-128"/>
              <a:cs typeface="Arial" charset="0"/>
            </a:endParaRPr>
          </a:p>
        </p:txBody>
      </p:sp>
      <p:sp>
        <p:nvSpPr>
          <p:cNvPr id="16391" name="Line 7"/>
          <p:cNvSpPr>
            <a:spLocks noChangeShapeType="1"/>
          </p:cNvSpPr>
          <p:nvPr/>
        </p:nvSpPr>
        <p:spPr bwMode="auto">
          <a:xfrm>
            <a:off x="1259632" y="2379663"/>
            <a:ext cx="3097485" cy="6350"/>
          </a:xfrm>
          <a:prstGeom prst="line">
            <a:avLst/>
          </a:prstGeom>
          <a:noFill/>
          <a:ln w="38100">
            <a:solidFill>
              <a:schemeClr val="tx2"/>
            </a:solidFill>
            <a:round/>
            <a:headEnd/>
            <a:tailEnd/>
          </a:ln>
          <a:effectLst>
            <a:outerShdw blurRad="63500" dist="38099" dir="2700000" algn="ctr" rotWithShape="0">
              <a:srgbClr val="000000">
                <a:alpha val="74998"/>
              </a:srgbClr>
            </a:outerShdw>
          </a:effectLst>
        </p:spPr>
        <p:txBody>
          <a:bodyPr/>
          <a:lstStyle/>
          <a:p>
            <a:pPr>
              <a:defRPr/>
            </a:pPr>
            <a:endParaRPr lang="en-US">
              <a:solidFill>
                <a:srgbClr val="000000"/>
              </a:solidFill>
              <a:latin typeface="+mn-lt"/>
              <a:ea typeface="ＭＳ Ｐゴシック" pitchFamily="34" charset="-128"/>
              <a:cs typeface="Arial" charset="0"/>
            </a:endParaRPr>
          </a:p>
        </p:txBody>
      </p:sp>
      <p:sp>
        <p:nvSpPr>
          <p:cNvPr id="16392" name="Line 8"/>
          <p:cNvSpPr>
            <a:spLocks noChangeShapeType="1"/>
          </p:cNvSpPr>
          <p:nvPr/>
        </p:nvSpPr>
        <p:spPr bwMode="auto">
          <a:xfrm>
            <a:off x="4328095" y="2348880"/>
            <a:ext cx="2692177" cy="3582020"/>
          </a:xfrm>
          <a:prstGeom prst="line">
            <a:avLst/>
          </a:prstGeom>
          <a:noFill/>
          <a:ln w="38100">
            <a:solidFill>
              <a:schemeClr val="tx2"/>
            </a:solidFill>
            <a:round/>
            <a:headEnd/>
            <a:tailEnd/>
          </a:ln>
          <a:effectLst>
            <a:outerShdw blurRad="63500" dist="38099" dir="2700000" algn="ctr" rotWithShape="0">
              <a:srgbClr val="000000">
                <a:alpha val="74998"/>
              </a:srgbClr>
            </a:outerShdw>
          </a:effectLst>
        </p:spPr>
        <p:txBody>
          <a:bodyPr/>
          <a:lstStyle/>
          <a:p>
            <a:pPr>
              <a:defRPr/>
            </a:pPr>
            <a:endParaRPr lang="en-US">
              <a:solidFill>
                <a:srgbClr val="000000"/>
              </a:solidFill>
              <a:latin typeface="+mn-lt"/>
              <a:ea typeface="ＭＳ Ｐゴシック" pitchFamily="34" charset="-128"/>
              <a:cs typeface="Arial" charset="0"/>
            </a:endParaRPr>
          </a:p>
        </p:txBody>
      </p:sp>
      <p:sp>
        <p:nvSpPr>
          <p:cNvPr id="16393" name="Line 9"/>
          <p:cNvSpPr>
            <a:spLocks noChangeShapeType="1"/>
          </p:cNvSpPr>
          <p:nvPr/>
        </p:nvSpPr>
        <p:spPr bwMode="auto">
          <a:xfrm>
            <a:off x="1311275" y="5930900"/>
            <a:ext cx="6394450" cy="0"/>
          </a:xfrm>
          <a:prstGeom prst="line">
            <a:avLst/>
          </a:prstGeom>
          <a:noFill/>
          <a:ln w="57150">
            <a:solidFill>
              <a:schemeClr val="tx1"/>
            </a:solidFill>
            <a:round/>
            <a:headEnd/>
            <a:tailEnd/>
          </a:ln>
          <a:effectLst>
            <a:outerShdw blurRad="63500" dist="38099" dir="2700000" algn="ctr" rotWithShape="0">
              <a:srgbClr val="000000">
                <a:alpha val="74998"/>
              </a:srgbClr>
            </a:outerShdw>
          </a:effectLst>
        </p:spPr>
        <p:txBody>
          <a:bodyPr/>
          <a:lstStyle/>
          <a:p>
            <a:pPr>
              <a:defRPr/>
            </a:pPr>
            <a:endParaRPr lang="en-US">
              <a:solidFill>
                <a:srgbClr val="000000"/>
              </a:solidFill>
              <a:latin typeface="+mn-lt"/>
              <a:ea typeface="ＭＳ Ｐゴシック" pitchFamily="34" charset="-128"/>
              <a:cs typeface="Arial" charset="0"/>
            </a:endParaRPr>
          </a:p>
        </p:txBody>
      </p:sp>
      <p:sp>
        <p:nvSpPr>
          <p:cNvPr id="16394" name="Rectangle 10"/>
          <p:cNvSpPr>
            <a:spLocks noChangeArrowheads="1"/>
          </p:cNvSpPr>
          <p:nvPr/>
        </p:nvSpPr>
        <p:spPr bwMode="auto">
          <a:xfrm>
            <a:off x="0" y="152400"/>
            <a:ext cx="9144000" cy="1841500"/>
          </a:xfrm>
          <a:prstGeom prst="rect">
            <a:avLst/>
          </a:prstGeom>
          <a:noFill/>
          <a:ln>
            <a:noFill/>
          </a:ln>
          <a:effectLst>
            <a:outerShdw dist="28398" dir="3806097" algn="ctr" rotWithShape="0">
              <a:schemeClr val="tx1"/>
            </a:outerShdw>
          </a:effectLst>
          <a:extLst/>
        </p:spPr>
        <p:txBody>
          <a:bodyPr anchor="ctr"/>
          <a:lstStyle/>
          <a:p>
            <a:pPr algn="ctr" fontAlgn="auto">
              <a:spcBef>
                <a:spcPts val="0"/>
              </a:spcBef>
              <a:spcAft>
                <a:spcPts val="0"/>
              </a:spcAft>
              <a:defRPr/>
            </a:pPr>
            <a:endParaRPr lang="en-US" sz="3600" b="1" dirty="0">
              <a:solidFill>
                <a:srgbClr val="000000"/>
              </a:solidFill>
              <a:latin typeface="+mn-lt"/>
              <a:ea typeface="ＭＳ Ｐゴシック" pitchFamily="34" charset="-128"/>
              <a:cs typeface="Arial" charset="0"/>
            </a:endParaRPr>
          </a:p>
        </p:txBody>
      </p:sp>
      <p:sp>
        <p:nvSpPr>
          <p:cNvPr id="11" name="TextBox 10"/>
          <p:cNvSpPr txBox="1"/>
          <p:nvPr/>
        </p:nvSpPr>
        <p:spPr>
          <a:xfrm>
            <a:off x="4283968" y="2639814"/>
            <a:ext cx="2154238" cy="1077218"/>
          </a:xfrm>
          <a:prstGeom prst="rect">
            <a:avLst/>
          </a:prstGeom>
          <a:solidFill>
            <a:srgbClr val="FFFF00"/>
          </a:solidFill>
        </p:spPr>
        <p:txBody>
          <a:bodyPr wrap="square">
            <a:spAutoFit/>
          </a:bodyPr>
          <a:lstStyle/>
          <a:p>
            <a:pPr algn="ctr" fontAlgn="auto">
              <a:spcBef>
                <a:spcPts val="0"/>
              </a:spcBef>
              <a:spcAft>
                <a:spcPts val="0"/>
              </a:spcAft>
              <a:defRPr/>
            </a:pPr>
            <a:r>
              <a:rPr lang="en-US" sz="3200" b="1" dirty="0">
                <a:ln w="18000">
                  <a:solidFill>
                    <a:srgbClr val="333399">
                      <a:satMod val="140000"/>
                    </a:srgbClr>
                  </a:solidFill>
                  <a:prstDash val="solid"/>
                  <a:miter lim="800000"/>
                </a:ln>
                <a:noFill/>
                <a:effectLst>
                  <a:outerShdw blurRad="25500" dist="23000" dir="7020000" algn="tl">
                    <a:srgbClr val="000000">
                      <a:alpha val="50000"/>
                    </a:srgbClr>
                  </a:outerShdw>
                </a:effectLst>
                <a:latin typeface="+mn-lt"/>
                <a:ea typeface="ＭＳ Ｐゴシック" pitchFamily="34" charset="-128"/>
                <a:cs typeface="Arial" charset="0"/>
              </a:rPr>
              <a:t>ACP and </a:t>
            </a:r>
            <a:r>
              <a:rPr lang="en-US" sz="3200" b="1" dirty="0">
                <a:ln w="18000">
                  <a:solidFill>
                    <a:srgbClr val="333399">
                      <a:satMod val="140000"/>
                    </a:srgbClr>
                  </a:solidFill>
                  <a:prstDash val="solid"/>
                  <a:miter lim="800000"/>
                </a:ln>
                <a:solidFill>
                  <a:srgbClr val="2D2D8A">
                    <a:lumMod val="75000"/>
                  </a:srgbClr>
                </a:solidFill>
                <a:effectLst>
                  <a:outerShdw blurRad="25500" dist="23000" dir="7020000" algn="tl">
                    <a:srgbClr val="000000">
                      <a:alpha val="50000"/>
                    </a:srgbClr>
                  </a:outerShdw>
                </a:effectLst>
                <a:latin typeface="+mn-lt"/>
                <a:ea typeface="ＭＳ Ｐゴシック" pitchFamily="34" charset="-128"/>
                <a:cs typeface="Arial" charset="0"/>
              </a:rPr>
              <a:t>TPOPP</a:t>
            </a:r>
          </a:p>
        </p:txBody>
      </p:sp>
      <p:cxnSp>
        <p:nvCxnSpPr>
          <p:cNvPr id="119818" name="Straight Arrow Connector 12"/>
          <p:cNvCxnSpPr>
            <a:cxnSpLocks noChangeShapeType="1"/>
          </p:cNvCxnSpPr>
          <p:nvPr/>
        </p:nvCxnSpPr>
        <p:spPr bwMode="auto">
          <a:xfrm flipH="1" flipV="1">
            <a:off x="2720975" y="2571750"/>
            <a:ext cx="1527175" cy="409575"/>
          </a:xfrm>
          <a:prstGeom prst="straightConnector1">
            <a:avLst/>
          </a:prstGeom>
          <a:noFill/>
          <a:ln w="9525">
            <a:solidFill>
              <a:srgbClr val="000000"/>
            </a:solidFill>
            <a:round/>
            <a:headEnd/>
            <a:tailEnd type="arrow" w="med" len="med"/>
          </a:ln>
        </p:spPr>
      </p:cxnSp>
      <p:cxnSp>
        <p:nvCxnSpPr>
          <p:cNvPr id="15" name="Straight Arrow Connector 14"/>
          <p:cNvCxnSpPr/>
          <p:nvPr/>
        </p:nvCxnSpPr>
        <p:spPr>
          <a:xfrm>
            <a:off x="4621213" y="3717032"/>
            <a:ext cx="1389199" cy="96293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8685" name="TextBox 15"/>
          <p:cNvSpPr txBox="1">
            <a:spLocks noChangeArrowheads="1"/>
          </p:cNvSpPr>
          <p:nvPr/>
        </p:nvSpPr>
        <p:spPr bwMode="auto">
          <a:xfrm>
            <a:off x="544513" y="1225550"/>
            <a:ext cx="8153400" cy="641350"/>
          </a:xfrm>
          <a:prstGeom prst="rect">
            <a:avLst/>
          </a:prstGeom>
          <a:noFill/>
          <a:ln w="9525">
            <a:noFill/>
            <a:miter lim="800000"/>
            <a:headEnd/>
            <a:tailEnd/>
          </a:ln>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r>
              <a:rPr lang="en-US" sz="3600" b="1" smtClean="0">
                <a:solidFill>
                  <a:srgbClr val="000000"/>
                </a:solidFill>
                <a:effectLst>
                  <a:outerShdw blurRad="38100" dist="38100" dir="2700000" algn="tl">
                    <a:srgbClr val="C0C0C0"/>
                  </a:outerShdw>
                </a:effectLst>
                <a:latin typeface="Calibri" charset="0"/>
                <a:cs typeface="Arial" charset="0"/>
              </a:rPr>
              <a:t>Steady decline – short terminal phase</a:t>
            </a:r>
          </a:p>
        </p:txBody>
      </p:sp>
      <p:sp>
        <p:nvSpPr>
          <p:cNvPr id="119821" name="TextBox 16"/>
          <p:cNvSpPr txBox="1">
            <a:spLocks noChangeArrowheads="1"/>
          </p:cNvSpPr>
          <p:nvPr/>
        </p:nvSpPr>
        <p:spPr bwMode="auto">
          <a:xfrm>
            <a:off x="6310063" y="6234113"/>
            <a:ext cx="1738561" cy="304800"/>
          </a:xfrm>
          <a:prstGeom prst="rect">
            <a:avLst/>
          </a:prstGeom>
          <a:solidFill>
            <a:schemeClr val="bg1"/>
          </a:solidFill>
          <a:ln w="9525">
            <a:noFill/>
            <a:miter lim="800000"/>
            <a:headEnd/>
            <a:tailEnd/>
          </a:ln>
        </p:spPr>
        <p:txBody>
          <a:bodyPr wrap="square">
            <a:prstTxWarp prst="textNoShape">
              <a:avLst/>
            </a:prstTxWarp>
            <a:spAutoFit/>
          </a:bodyPr>
          <a:lstStyle/>
          <a:p>
            <a:pPr algn="ctr"/>
            <a:r>
              <a:rPr lang="en-US" sz="1400" b="1" dirty="0">
                <a:solidFill>
                  <a:srgbClr val="000000"/>
                </a:solidFill>
                <a:latin typeface="Calibri" charset="0"/>
                <a:ea typeface="Arial" charset="0"/>
                <a:cs typeface="Arial" charset="0"/>
              </a:rPr>
              <a:t>Field &amp; Cassel, 1997</a:t>
            </a:r>
          </a:p>
        </p:txBody>
      </p:sp>
      <p:sp>
        <p:nvSpPr>
          <p:cNvPr id="26640" name="Rectangle 16"/>
          <p:cNvSpPr>
            <a:spLocks noChangeArrowheads="1"/>
          </p:cNvSpPr>
          <p:nvPr/>
        </p:nvSpPr>
        <p:spPr bwMode="auto">
          <a:xfrm>
            <a:off x="1420813" y="282575"/>
            <a:ext cx="6400800" cy="762000"/>
          </a:xfrm>
          <a:prstGeom prst="rect">
            <a:avLst/>
          </a:prstGeom>
          <a:noFill/>
          <a:ln w="9525">
            <a:noFill/>
            <a:miter lim="800000"/>
            <a:headEnd/>
            <a:tailEnd/>
          </a:ln>
          <a:effectLst/>
        </p:spPr>
        <p:txBody>
          <a:bodyPr>
            <a:spAutoFit/>
          </a:bodyPr>
          <a:lstStyle/>
          <a:p>
            <a:pPr>
              <a:defRPr/>
            </a:pPr>
            <a:r>
              <a:rPr lang="en-US" sz="4400" b="1" dirty="0">
                <a:solidFill>
                  <a:srgbClr val="000000"/>
                </a:solidFill>
                <a:effectLst>
                  <a:outerShdw blurRad="38100" dist="38100" dir="2700000" algn="tl">
                    <a:srgbClr val="C0C0C0"/>
                  </a:outerShdw>
                </a:effectLst>
                <a:latin typeface="+mn-lt"/>
                <a:ea typeface="ＭＳ Ｐゴシック" pitchFamily="34" charset="-128"/>
                <a:cs typeface="Arial" charset="0"/>
              </a:rPr>
              <a:t>Illness Trajectories - #2</a:t>
            </a:r>
          </a:p>
        </p:txBody>
      </p:sp>
      <p:sp>
        <p:nvSpPr>
          <p:cNvPr id="119823" name="Line 5"/>
          <p:cNvSpPr>
            <a:spLocks noChangeShapeType="1"/>
          </p:cNvSpPr>
          <p:nvPr/>
        </p:nvSpPr>
        <p:spPr bwMode="auto">
          <a:xfrm flipV="1">
            <a:off x="809625" y="1143000"/>
            <a:ext cx="7239000" cy="0"/>
          </a:xfrm>
          <a:prstGeom prst="line">
            <a:avLst/>
          </a:prstGeom>
          <a:noFill/>
          <a:ln w="47625">
            <a:solidFill>
              <a:srgbClr val="993366"/>
            </a:solidFill>
            <a:round/>
            <a:headEnd/>
            <a:tailEnd/>
          </a:ln>
        </p:spPr>
        <p:txBody>
          <a:bodyPr wrap="none" anchor="ctr">
            <a:prstTxWarp prst="textNoShape">
              <a:avLst/>
            </a:prstTxWarp>
          </a:bodyPr>
          <a:lstStyle/>
          <a:p>
            <a:endParaRPr lang="en-US"/>
          </a:p>
        </p:txBody>
      </p:sp>
      <p:pic>
        <p:nvPicPr>
          <p:cNvPr id="17" name="Picture 1028" descr="TPOPP_Logo_WICHITA"/>
          <p:cNvPicPr>
            <a:picLocks noChangeAspect="1" noChangeArrowheads="1"/>
          </p:cNvPicPr>
          <p:nvPr/>
        </p:nvPicPr>
        <p:blipFill>
          <a:blip r:embed="rId3"/>
          <a:srcRect/>
          <a:stretch>
            <a:fillRect/>
          </a:stretch>
        </p:blipFill>
        <p:spPr bwMode="auto">
          <a:xfrm>
            <a:off x="477416" y="6046788"/>
            <a:ext cx="2438400" cy="81121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457200" y="0"/>
            <a:ext cx="8229600" cy="1841500"/>
          </a:xfrm>
          <a:prstGeom prst="rect">
            <a:avLst/>
          </a:prstGeom>
          <a:noFill/>
          <a:ln>
            <a:noFill/>
          </a:ln>
          <a:effectLst>
            <a:outerShdw dist="35921" dir="2700000" algn="ctr" rotWithShape="0">
              <a:schemeClr val="tx1"/>
            </a:outerShdw>
          </a:effectLst>
          <a:extLst/>
        </p:spPr>
        <p:txBody>
          <a:bodyPr anchor="ctr"/>
          <a:lstStyle/>
          <a:p>
            <a:pPr algn="ctr" fontAlgn="auto">
              <a:spcBef>
                <a:spcPts val="0"/>
              </a:spcBef>
              <a:spcAft>
                <a:spcPts val="0"/>
              </a:spcAft>
              <a:defRPr/>
            </a:pPr>
            <a:endParaRPr lang="en-US" sz="4000" b="1" dirty="0">
              <a:solidFill>
                <a:srgbClr val="FFFFFF"/>
              </a:solidFill>
              <a:latin typeface="+mn-lt"/>
              <a:ea typeface="ＭＳ Ｐゴシック" pitchFamily="34" charset="-128"/>
              <a:cs typeface="Arial" charset="0"/>
            </a:endParaRPr>
          </a:p>
        </p:txBody>
      </p:sp>
      <p:sp>
        <p:nvSpPr>
          <p:cNvPr id="18435" name="Rectangle 3"/>
          <p:cNvSpPr>
            <a:spLocks noChangeArrowheads="1"/>
          </p:cNvSpPr>
          <p:nvPr/>
        </p:nvSpPr>
        <p:spPr bwMode="auto">
          <a:xfrm rot="-5373629">
            <a:off x="-39688" y="3562351"/>
            <a:ext cx="2455863" cy="519112"/>
          </a:xfrm>
          <a:prstGeom prst="rect">
            <a:avLst/>
          </a:prstGeom>
          <a:noFill/>
          <a:ln w="12700" cap="sq">
            <a:noFill/>
            <a:miter lim="800000"/>
            <a:headEnd type="none" w="sm" len="sm"/>
            <a:tailEnd type="none" w="sm" len="sm"/>
          </a:ln>
          <a:effectLst>
            <a:outerShdw blurRad="63500" dist="17961" dir="2700000" algn="ctr" rotWithShape="0">
              <a:srgbClr val="000000">
                <a:alpha val="74998"/>
              </a:srgbClr>
            </a:outerShdw>
          </a:effectLst>
        </p:spPr>
        <p:txBody>
          <a:bodyPr wrap="none">
            <a:spAutoFit/>
          </a:bodyPr>
          <a:lstStyle/>
          <a:p>
            <a:pPr eaLnBrk="0" fontAlgn="auto" hangingPunct="0">
              <a:spcBef>
                <a:spcPts val="0"/>
              </a:spcBef>
              <a:spcAft>
                <a:spcPts val="0"/>
              </a:spcAft>
              <a:defRPr/>
            </a:pPr>
            <a:r>
              <a:rPr lang="en-US" sz="2800" b="1" dirty="0">
                <a:solidFill>
                  <a:srgbClr val="00CCFF"/>
                </a:solidFill>
                <a:latin typeface="+mn-lt"/>
                <a:ea typeface="ＭＳ Ｐゴシック" pitchFamily="34" charset="-128"/>
                <a:cs typeface="Arial" charset="0"/>
              </a:rPr>
              <a:t>Health Status</a:t>
            </a:r>
          </a:p>
        </p:txBody>
      </p:sp>
      <p:sp>
        <p:nvSpPr>
          <p:cNvPr id="18436" name="Rectangle 4"/>
          <p:cNvSpPr>
            <a:spLocks noChangeArrowheads="1"/>
          </p:cNvSpPr>
          <p:nvPr/>
        </p:nvSpPr>
        <p:spPr bwMode="auto">
          <a:xfrm>
            <a:off x="3633788" y="5638800"/>
            <a:ext cx="1014412" cy="519113"/>
          </a:xfrm>
          <a:prstGeom prst="rect">
            <a:avLst/>
          </a:prstGeom>
          <a:noFill/>
          <a:ln w="12700" cap="sq">
            <a:noFill/>
            <a:miter lim="800000"/>
            <a:headEnd type="none" w="sm" len="sm"/>
            <a:tailEnd type="none" w="sm" len="sm"/>
          </a:ln>
          <a:effectLst>
            <a:outerShdw blurRad="63500" dist="17961" dir="2700000" algn="ctr" rotWithShape="0">
              <a:srgbClr val="000000">
                <a:alpha val="74998"/>
              </a:srgbClr>
            </a:outerShdw>
          </a:effectLst>
        </p:spPr>
        <p:txBody>
          <a:bodyPr wrap="none">
            <a:spAutoFit/>
          </a:bodyPr>
          <a:lstStyle/>
          <a:p>
            <a:pPr eaLnBrk="0" fontAlgn="auto" hangingPunct="0">
              <a:spcBef>
                <a:spcPts val="0"/>
              </a:spcBef>
              <a:spcAft>
                <a:spcPts val="0"/>
              </a:spcAft>
              <a:defRPr/>
            </a:pPr>
            <a:r>
              <a:rPr lang="en-US" sz="2800" b="1" dirty="0">
                <a:solidFill>
                  <a:srgbClr val="00CCFF"/>
                </a:solidFill>
                <a:latin typeface="+mn-lt"/>
                <a:ea typeface="ＭＳ Ｐゴシック" pitchFamily="34" charset="-128"/>
                <a:cs typeface="Arial" charset="0"/>
              </a:rPr>
              <a:t>Time</a:t>
            </a:r>
          </a:p>
        </p:txBody>
      </p:sp>
      <p:sp>
        <p:nvSpPr>
          <p:cNvPr id="18437" name="Rectangle 5"/>
          <p:cNvSpPr>
            <a:spLocks noChangeArrowheads="1"/>
          </p:cNvSpPr>
          <p:nvPr/>
        </p:nvSpPr>
        <p:spPr bwMode="auto">
          <a:xfrm>
            <a:off x="2768600" y="4800600"/>
            <a:ext cx="1047750" cy="457200"/>
          </a:xfrm>
          <a:prstGeom prst="rect">
            <a:avLst/>
          </a:prstGeom>
          <a:noFill/>
          <a:ln w="12700" cap="sq">
            <a:noFill/>
            <a:miter lim="800000"/>
            <a:headEnd type="none" w="sm" len="sm"/>
            <a:tailEnd type="none" w="sm" len="sm"/>
          </a:ln>
          <a:effectLst>
            <a:outerShdw blurRad="63500" dist="17961" dir="2700000" algn="ctr" rotWithShape="0">
              <a:srgbClr val="000000">
                <a:alpha val="74998"/>
              </a:srgbClr>
            </a:outerShdw>
          </a:effectLst>
        </p:spPr>
        <p:txBody>
          <a:bodyPr wrap="none">
            <a:spAutoFit/>
          </a:bodyPr>
          <a:lstStyle/>
          <a:p>
            <a:pPr eaLnBrk="0" fontAlgn="auto" hangingPunct="0">
              <a:spcBef>
                <a:spcPts val="0"/>
              </a:spcBef>
              <a:spcAft>
                <a:spcPts val="0"/>
              </a:spcAft>
              <a:defRPr/>
            </a:pPr>
            <a:r>
              <a:rPr lang="en-US" sz="2400" dirty="0">
                <a:solidFill>
                  <a:srgbClr val="000000"/>
                </a:solidFill>
                <a:latin typeface="+mn-lt"/>
                <a:ea typeface="ＭＳ Ｐゴシック" pitchFamily="34" charset="-128"/>
                <a:cs typeface="Arial" charset="0"/>
              </a:rPr>
              <a:t>Crises</a:t>
            </a:r>
          </a:p>
        </p:txBody>
      </p:sp>
      <p:sp>
        <p:nvSpPr>
          <p:cNvPr id="18438" name="Rectangle 6"/>
          <p:cNvSpPr>
            <a:spLocks noChangeArrowheads="1"/>
          </p:cNvSpPr>
          <p:nvPr/>
        </p:nvSpPr>
        <p:spPr bwMode="auto">
          <a:xfrm>
            <a:off x="7359650" y="5181600"/>
            <a:ext cx="1171575" cy="519113"/>
          </a:xfrm>
          <a:prstGeom prst="rect">
            <a:avLst/>
          </a:prstGeom>
          <a:noFill/>
          <a:ln w="12700" cap="sq">
            <a:noFill/>
            <a:miter lim="800000"/>
            <a:headEnd type="none" w="sm" len="sm"/>
            <a:tailEnd type="none" w="sm" len="sm"/>
          </a:ln>
          <a:effectLst>
            <a:outerShdw blurRad="63500" dist="17961" dir="2700000" algn="ctr" rotWithShape="0">
              <a:srgbClr val="000000">
                <a:alpha val="74998"/>
              </a:srgbClr>
            </a:outerShdw>
          </a:effectLst>
        </p:spPr>
        <p:txBody>
          <a:bodyPr wrap="none">
            <a:spAutoFit/>
          </a:bodyPr>
          <a:lstStyle/>
          <a:p>
            <a:pPr eaLnBrk="0" fontAlgn="auto" hangingPunct="0">
              <a:spcBef>
                <a:spcPts val="0"/>
              </a:spcBef>
              <a:spcAft>
                <a:spcPts val="0"/>
              </a:spcAft>
              <a:defRPr/>
            </a:pPr>
            <a:r>
              <a:rPr lang="en-US" sz="2800" b="1" dirty="0">
                <a:solidFill>
                  <a:srgbClr val="00CCFF"/>
                </a:solidFill>
                <a:latin typeface="+mn-lt"/>
                <a:ea typeface="ＭＳ Ｐゴシック" pitchFamily="34" charset="-128"/>
                <a:cs typeface="Arial" charset="0"/>
              </a:rPr>
              <a:t>Death</a:t>
            </a:r>
          </a:p>
        </p:txBody>
      </p:sp>
      <p:sp>
        <p:nvSpPr>
          <p:cNvPr id="18439" name="Rectangle 7"/>
          <p:cNvSpPr>
            <a:spLocks noChangeArrowheads="1"/>
          </p:cNvSpPr>
          <p:nvPr/>
        </p:nvSpPr>
        <p:spPr bwMode="auto">
          <a:xfrm>
            <a:off x="2667000" y="3124200"/>
            <a:ext cx="1200150" cy="457200"/>
          </a:xfrm>
          <a:prstGeom prst="rect">
            <a:avLst/>
          </a:prstGeom>
          <a:noFill/>
          <a:ln w="12700" cap="sq">
            <a:noFill/>
            <a:miter lim="800000"/>
            <a:headEnd type="none" w="sm" len="sm"/>
            <a:tailEnd type="none" w="sm" len="sm"/>
          </a:ln>
          <a:effectLst>
            <a:outerShdw blurRad="63500" dist="17961" dir="2700000" algn="ctr" rotWithShape="0">
              <a:srgbClr val="000000">
                <a:alpha val="74998"/>
              </a:srgbClr>
            </a:outerShdw>
          </a:effectLst>
        </p:spPr>
        <p:txBody>
          <a:bodyPr wrap="none">
            <a:spAutoFit/>
          </a:bodyPr>
          <a:lstStyle/>
          <a:p>
            <a:pPr eaLnBrk="0" fontAlgn="auto" hangingPunct="0">
              <a:spcBef>
                <a:spcPts val="0"/>
              </a:spcBef>
              <a:spcAft>
                <a:spcPts val="0"/>
              </a:spcAft>
              <a:defRPr/>
            </a:pPr>
            <a:r>
              <a:rPr lang="en-US" sz="2400" dirty="0">
                <a:solidFill>
                  <a:srgbClr val="000000"/>
                </a:solidFill>
                <a:latin typeface="+mn-lt"/>
                <a:ea typeface="ＭＳ Ｐゴシック" pitchFamily="34" charset="-128"/>
                <a:cs typeface="Arial" charset="0"/>
              </a:rPr>
              <a:t>Decline</a:t>
            </a:r>
          </a:p>
        </p:txBody>
      </p:sp>
      <p:sp>
        <p:nvSpPr>
          <p:cNvPr id="18440" name="Line 8"/>
          <p:cNvSpPr>
            <a:spLocks noChangeShapeType="1"/>
          </p:cNvSpPr>
          <p:nvPr/>
        </p:nvSpPr>
        <p:spPr bwMode="auto">
          <a:xfrm>
            <a:off x="1447800" y="1981200"/>
            <a:ext cx="0" cy="3581400"/>
          </a:xfrm>
          <a:prstGeom prst="line">
            <a:avLst/>
          </a:prstGeom>
          <a:noFill/>
          <a:ln w="57150" cap="sq">
            <a:solidFill>
              <a:schemeClr val="tx1">
                <a:lumMod val="95000"/>
                <a:lumOff val="5000"/>
              </a:schemeClr>
            </a:solidFill>
            <a:round/>
            <a:headEnd type="none" w="sm" len="sm"/>
            <a:tailEnd type="none" w="sm" len="sm"/>
          </a:ln>
          <a:effectLst/>
        </p:spPr>
        <p:txBody>
          <a:bodyPr wrap="none" anchor="ctr"/>
          <a:lstStyle/>
          <a:p>
            <a:pPr fontAlgn="auto">
              <a:spcBef>
                <a:spcPts val="0"/>
              </a:spcBef>
              <a:spcAft>
                <a:spcPts val="0"/>
              </a:spcAft>
              <a:defRPr/>
            </a:pPr>
            <a:endParaRPr lang="en-US" dirty="0">
              <a:solidFill>
                <a:srgbClr val="000000"/>
              </a:solidFill>
              <a:latin typeface="+mn-lt"/>
              <a:ea typeface="ＭＳ Ｐゴシック" pitchFamily="34" charset="-128"/>
              <a:cs typeface="Arial" charset="0"/>
            </a:endParaRPr>
          </a:p>
        </p:txBody>
      </p:sp>
      <p:sp>
        <p:nvSpPr>
          <p:cNvPr id="18441" name="Line 9"/>
          <p:cNvSpPr>
            <a:spLocks noChangeShapeType="1"/>
          </p:cNvSpPr>
          <p:nvPr/>
        </p:nvSpPr>
        <p:spPr bwMode="auto">
          <a:xfrm>
            <a:off x="1447800" y="5562600"/>
            <a:ext cx="5943600" cy="0"/>
          </a:xfrm>
          <a:prstGeom prst="line">
            <a:avLst/>
          </a:prstGeom>
          <a:noFill/>
          <a:ln w="57150" cap="sq">
            <a:solidFill>
              <a:schemeClr val="tx1">
                <a:lumMod val="95000"/>
                <a:lumOff val="5000"/>
              </a:schemeClr>
            </a:solidFill>
            <a:round/>
            <a:headEnd type="none" w="sm" len="sm"/>
            <a:tailEnd type="none" w="sm" len="sm"/>
          </a:ln>
          <a:effectLst/>
        </p:spPr>
        <p:txBody>
          <a:bodyPr wrap="none" anchor="ctr"/>
          <a:lstStyle/>
          <a:p>
            <a:pPr fontAlgn="auto">
              <a:spcBef>
                <a:spcPts val="0"/>
              </a:spcBef>
              <a:spcAft>
                <a:spcPts val="0"/>
              </a:spcAft>
              <a:defRPr/>
            </a:pPr>
            <a:endParaRPr lang="en-US" dirty="0">
              <a:solidFill>
                <a:srgbClr val="000000"/>
              </a:solidFill>
              <a:latin typeface="+mn-lt"/>
              <a:ea typeface="ＭＳ Ｐゴシック" pitchFamily="34" charset="-128"/>
              <a:cs typeface="Arial" charset="0"/>
            </a:endParaRPr>
          </a:p>
        </p:txBody>
      </p:sp>
      <p:sp>
        <p:nvSpPr>
          <p:cNvPr id="18442" name="Line 10"/>
          <p:cNvSpPr>
            <a:spLocks noChangeShapeType="1"/>
          </p:cNvSpPr>
          <p:nvPr/>
        </p:nvSpPr>
        <p:spPr bwMode="auto">
          <a:xfrm>
            <a:off x="1447800" y="3352800"/>
            <a:ext cx="381000" cy="0"/>
          </a:xfrm>
          <a:prstGeom prst="line">
            <a:avLst/>
          </a:prstGeom>
          <a:noFill/>
          <a:ln w="57150" cap="sq">
            <a:solidFill>
              <a:schemeClr val="tx1">
                <a:lumMod val="95000"/>
                <a:lumOff val="5000"/>
              </a:schemeClr>
            </a:solidFill>
            <a:round/>
            <a:headEnd type="none" w="sm" len="sm"/>
            <a:tailEnd type="none" w="sm" len="sm"/>
          </a:ln>
          <a:effectLst/>
        </p:spPr>
        <p:txBody>
          <a:bodyPr wrap="none" anchor="ctr"/>
          <a:lstStyle/>
          <a:p>
            <a:pPr fontAlgn="auto">
              <a:spcBef>
                <a:spcPts val="0"/>
              </a:spcBef>
              <a:spcAft>
                <a:spcPts val="0"/>
              </a:spcAft>
              <a:defRPr/>
            </a:pPr>
            <a:endParaRPr lang="en-US" dirty="0">
              <a:solidFill>
                <a:srgbClr val="000000"/>
              </a:solidFill>
              <a:latin typeface="+mn-lt"/>
              <a:ea typeface="ＭＳ Ｐゴシック" pitchFamily="34" charset="-128"/>
              <a:cs typeface="Arial" charset="0"/>
            </a:endParaRPr>
          </a:p>
        </p:txBody>
      </p:sp>
      <p:sp>
        <p:nvSpPr>
          <p:cNvPr id="18443" name="Line 11"/>
          <p:cNvSpPr>
            <a:spLocks noChangeShapeType="1"/>
          </p:cNvSpPr>
          <p:nvPr/>
        </p:nvSpPr>
        <p:spPr bwMode="auto">
          <a:xfrm>
            <a:off x="1828800" y="3352800"/>
            <a:ext cx="152400" cy="609600"/>
          </a:xfrm>
          <a:prstGeom prst="line">
            <a:avLst/>
          </a:prstGeom>
          <a:noFill/>
          <a:ln w="57150" cap="sq">
            <a:solidFill>
              <a:schemeClr val="tx1">
                <a:lumMod val="95000"/>
                <a:lumOff val="5000"/>
              </a:schemeClr>
            </a:solidFill>
            <a:round/>
            <a:headEnd type="none" w="sm" len="sm"/>
            <a:tailEnd type="none" w="sm" len="sm"/>
          </a:ln>
          <a:effectLst/>
        </p:spPr>
        <p:txBody>
          <a:bodyPr wrap="none" anchor="ctr"/>
          <a:lstStyle/>
          <a:p>
            <a:pPr fontAlgn="auto">
              <a:spcBef>
                <a:spcPts val="0"/>
              </a:spcBef>
              <a:spcAft>
                <a:spcPts val="0"/>
              </a:spcAft>
              <a:defRPr/>
            </a:pPr>
            <a:endParaRPr lang="en-US" dirty="0">
              <a:solidFill>
                <a:srgbClr val="000000"/>
              </a:solidFill>
              <a:latin typeface="+mn-lt"/>
              <a:ea typeface="ＭＳ Ｐゴシック" pitchFamily="34" charset="-128"/>
              <a:cs typeface="Arial" charset="0"/>
            </a:endParaRPr>
          </a:p>
        </p:txBody>
      </p:sp>
      <p:sp>
        <p:nvSpPr>
          <p:cNvPr id="18444" name="Line 12"/>
          <p:cNvSpPr>
            <a:spLocks noChangeShapeType="1"/>
          </p:cNvSpPr>
          <p:nvPr/>
        </p:nvSpPr>
        <p:spPr bwMode="auto">
          <a:xfrm flipV="1">
            <a:off x="1981200" y="3581400"/>
            <a:ext cx="152400" cy="381000"/>
          </a:xfrm>
          <a:prstGeom prst="line">
            <a:avLst/>
          </a:prstGeom>
          <a:noFill/>
          <a:ln w="57150" cap="sq">
            <a:solidFill>
              <a:schemeClr val="tx1">
                <a:lumMod val="95000"/>
                <a:lumOff val="5000"/>
              </a:schemeClr>
            </a:solidFill>
            <a:round/>
            <a:headEnd type="none" w="sm" len="sm"/>
            <a:tailEnd type="none" w="sm" len="sm"/>
          </a:ln>
          <a:effectLst/>
        </p:spPr>
        <p:txBody>
          <a:bodyPr wrap="none" anchor="ctr"/>
          <a:lstStyle/>
          <a:p>
            <a:pPr fontAlgn="auto">
              <a:spcBef>
                <a:spcPts val="0"/>
              </a:spcBef>
              <a:spcAft>
                <a:spcPts val="0"/>
              </a:spcAft>
              <a:defRPr/>
            </a:pPr>
            <a:endParaRPr lang="en-US" dirty="0">
              <a:solidFill>
                <a:srgbClr val="000000"/>
              </a:solidFill>
              <a:latin typeface="+mn-lt"/>
              <a:ea typeface="ＭＳ Ｐゴシック" pitchFamily="34" charset="-128"/>
              <a:cs typeface="Arial" charset="0"/>
            </a:endParaRPr>
          </a:p>
        </p:txBody>
      </p:sp>
      <p:sp>
        <p:nvSpPr>
          <p:cNvPr id="18445" name="Line 13"/>
          <p:cNvSpPr>
            <a:spLocks noChangeShapeType="1"/>
          </p:cNvSpPr>
          <p:nvPr/>
        </p:nvSpPr>
        <p:spPr bwMode="auto">
          <a:xfrm>
            <a:off x="2133600" y="3581400"/>
            <a:ext cx="533400" cy="76200"/>
          </a:xfrm>
          <a:prstGeom prst="line">
            <a:avLst/>
          </a:prstGeom>
          <a:noFill/>
          <a:ln w="57150" cap="sq">
            <a:solidFill>
              <a:schemeClr val="tx1">
                <a:lumMod val="95000"/>
                <a:lumOff val="5000"/>
              </a:schemeClr>
            </a:solidFill>
            <a:round/>
            <a:headEnd type="none" w="sm" len="sm"/>
            <a:tailEnd type="none" w="sm" len="sm"/>
          </a:ln>
          <a:effectLst/>
        </p:spPr>
        <p:txBody>
          <a:bodyPr wrap="none" anchor="ctr"/>
          <a:lstStyle/>
          <a:p>
            <a:pPr fontAlgn="auto">
              <a:spcBef>
                <a:spcPts val="0"/>
              </a:spcBef>
              <a:spcAft>
                <a:spcPts val="0"/>
              </a:spcAft>
              <a:defRPr/>
            </a:pPr>
            <a:endParaRPr lang="en-US" dirty="0">
              <a:solidFill>
                <a:srgbClr val="000000"/>
              </a:solidFill>
              <a:latin typeface="+mn-lt"/>
              <a:ea typeface="ＭＳ Ｐゴシック" pitchFamily="34" charset="-128"/>
              <a:cs typeface="Arial" charset="0"/>
            </a:endParaRPr>
          </a:p>
        </p:txBody>
      </p:sp>
      <p:sp>
        <p:nvSpPr>
          <p:cNvPr id="18446" name="Line 14"/>
          <p:cNvSpPr>
            <a:spLocks noChangeShapeType="1"/>
          </p:cNvSpPr>
          <p:nvPr/>
        </p:nvSpPr>
        <p:spPr bwMode="auto">
          <a:xfrm>
            <a:off x="3048000" y="3657600"/>
            <a:ext cx="990600" cy="228600"/>
          </a:xfrm>
          <a:prstGeom prst="line">
            <a:avLst/>
          </a:prstGeom>
          <a:noFill/>
          <a:ln w="57150" cap="sq">
            <a:solidFill>
              <a:schemeClr val="tx1">
                <a:lumMod val="95000"/>
                <a:lumOff val="5000"/>
              </a:schemeClr>
            </a:solidFill>
            <a:round/>
            <a:headEnd type="none" w="sm" len="sm"/>
            <a:tailEnd type="none" w="sm" len="sm"/>
          </a:ln>
          <a:effectLst/>
        </p:spPr>
        <p:txBody>
          <a:bodyPr wrap="none" anchor="ctr"/>
          <a:lstStyle/>
          <a:p>
            <a:pPr fontAlgn="auto">
              <a:spcBef>
                <a:spcPts val="0"/>
              </a:spcBef>
              <a:spcAft>
                <a:spcPts val="0"/>
              </a:spcAft>
              <a:defRPr/>
            </a:pPr>
            <a:endParaRPr lang="en-US" dirty="0">
              <a:solidFill>
                <a:srgbClr val="000000"/>
              </a:solidFill>
              <a:latin typeface="+mn-lt"/>
              <a:ea typeface="ＭＳ Ｐゴシック" pitchFamily="34" charset="-128"/>
              <a:cs typeface="Arial" charset="0"/>
            </a:endParaRPr>
          </a:p>
        </p:txBody>
      </p:sp>
      <p:sp>
        <p:nvSpPr>
          <p:cNvPr id="18447" name="Line 15"/>
          <p:cNvSpPr>
            <a:spLocks noChangeShapeType="1"/>
          </p:cNvSpPr>
          <p:nvPr/>
        </p:nvSpPr>
        <p:spPr bwMode="auto">
          <a:xfrm flipV="1">
            <a:off x="4267200" y="4114800"/>
            <a:ext cx="228600" cy="457200"/>
          </a:xfrm>
          <a:prstGeom prst="line">
            <a:avLst/>
          </a:prstGeom>
          <a:noFill/>
          <a:ln w="57150" cap="sq">
            <a:solidFill>
              <a:schemeClr val="tx1">
                <a:lumMod val="95000"/>
                <a:lumOff val="5000"/>
              </a:schemeClr>
            </a:solidFill>
            <a:round/>
            <a:headEnd type="none" w="sm" len="sm"/>
            <a:tailEnd type="none" w="sm" len="sm"/>
          </a:ln>
          <a:effectLst/>
        </p:spPr>
        <p:txBody>
          <a:bodyPr wrap="none" anchor="ctr"/>
          <a:lstStyle/>
          <a:p>
            <a:pPr fontAlgn="auto">
              <a:spcBef>
                <a:spcPts val="0"/>
              </a:spcBef>
              <a:spcAft>
                <a:spcPts val="0"/>
              </a:spcAft>
              <a:defRPr/>
            </a:pPr>
            <a:endParaRPr lang="en-US" dirty="0">
              <a:solidFill>
                <a:srgbClr val="000000"/>
              </a:solidFill>
              <a:latin typeface="+mn-lt"/>
              <a:ea typeface="ＭＳ Ｐゴシック" pitchFamily="34" charset="-128"/>
              <a:cs typeface="Arial" charset="0"/>
            </a:endParaRPr>
          </a:p>
        </p:txBody>
      </p:sp>
      <p:sp>
        <p:nvSpPr>
          <p:cNvPr id="18448" name="Line 16"/>
          <p:cNvSpPr>
            <a:spLocks noChangeShapeType="1"/>
          </p:cNvSpPr>
          <p:nvPr/>
        </p:nvSpPr>
        <p:spPr bwMode="auto">
          <a:xfrm>
            <a:off x="2667000" y="3657600"/>
            <a:ext cx="76200" cy="609600"/>
          </a:xfrm>
          <a:prstGeom prst="line">
            <a:avLst/>
          </a:prstGeom>
          <a:noFill/>
          <a:ln w="57150">
            <a:solidFill>
              <a:schemeClr val="tx1">
                <a:lumMod val="95000"/>
                <a:lumOff val="5000"/>
              </a:schemeClr>
            </a:solidFill>
            <a:round/>
            <a:headEnd/>
            <a:tailEnd/>
          </a:ln>
          <a:effectLst/>
        </p:spPr>
        <p:txBody>
          <a:bodyPr wrap="none" anchor="ctr"/>
          <a:lstStyle/>
          <a:p>
            <a:pPr fontAlgn="auto">
              <a:spcBef>
                <a:spcPts val="0"/>
              </a:spcBef>
              <a:spcAft>
                <a:spcPts val="0"/>
              </a:spcAft>
              <a:defRPr/>
            </a:pPr>
            <a:endParaRPr lang="en-US" dirty="0">
              <a:solidFill>
                <a:srgbClr val="000000"/>
              </a:solidFill>
              <a:latin typeface="+mn-lt"/>
              <a:ea typeface="ＭＳ Ｐゴシック" pitchFamily="34" charset="-128"/>
              <a:cs typeface="Arial" charset="0"/>
            </a:endParaRPr>
          </a:p>
        </p:txBody>
      </p:sp>
      <p:sp>
        <p:nvSpPr>
          <p:cNvPr id="18449" name="Line 17"/>
          <p:cNvSpPr>
            <a:spLocks noChangeShapeType="1"/>
          </p:cNvSpPr>
          <p:nvPr/>
        </p:nvSpPr>
        <p:spPr bwMode="auto">
          <a:xfrm flipV="1">
            <a:off x="2743200" y="3657600"/>
            <a:ext cx="304800" cy="609600"/>
          </a:xfrm>
          <a:prstGeom prst="line">
            <a:avLst/>
          </a:prstGeom>
          <a:noFill/>
          <a:ln w="57150">
            <a:solidFill>
              <a:schemeClr val="tx1">
                <a:lumMod val="95000"/>
                <a:lumOff val="5000"/>
              </a:schemeClr>
            </a:solidFill>
            <a:round/>
            <a:headEnd/>
            <a:tailEnd/>
          </a:ln>
          <a:effectLst/>
        </p:spPr>
        <p:txBody>
          <a:bodyPr wrap="none" anchor="ctr"/>
          <a:lstStyle/>
          <a:p>
            <a:pPr fontAlgn="auto">
              <a:spcBef>
                <a:spcPts val="0"/>
              </a:spcBef>
              <a:spcAft>
                <a:spcPts val="0"/>
              </a:spcAft>
              <a:defRPr/>
            </a:pPr>
            <a:endParaRPr lang="en-US" dirty="0">
              <a:solidFill>
                <a:srgbClr val="000000"/>
              </a:solidFill>
              <a:latin typeface="+mn-lt"/>
              <a:ea typeface="ＭＳ Ｐゴシック" pitchFamily="34" charset="-128"/>
              <a:cs typeface="Arial" charset="0"/>
            </a:endParaRPr>
          </a:p>
        </p:txBody>
      </p:sp>
      <p:sp>
        <p:nvSpPr>
          <p:cNvPr id="18450" name="Line 18"/>
          <p:cNvSpPr>
            <a:spLocks noChangeShapeType="1"/>
          </p:cNvSpPr>
          <p:nvPr/>
        </p:nvSpPr>
        <p:spPr bwMode="auto">
          <a:xfrm>
            <a:off x="4038600" y="3886200"/>
            <a:ext cx="228600" cy="685800"/>
          </a:xfrm>
          <a:prstGeom prst="line">
            <a:avLst/>
          </a:prstGeom>
          <a:noFill/>
          <a:ln w="57150">
            <a:solidFill>
              <a:schemeClr val="tx1">
                <a:lumMod val="95000"/>
                <a:lumOff val="5000"/>
              </a:schemeClr>
            </a:solidFill>
            <a:round/>
            <a:headEnd/>
            <a:tailEnd/>
          </a:ln>
          <a:effectLst/>
        </p:spPr>
        <p:txBody>
          <a:bodyPr wrap="none" anchor="ctr"/>
          <a:lstStyle/>
          <a:p>
            <a:pPr fontAlgn="auto">
              <a:spcBef>
                <a:spcPts val="0"/>
              </a:spcBef>
              <a:spcAft>
                <a:spcPts val="0"/>
              </a:spcAft>
              <a:defRPr/>
            </a:pPr>
            <a:endParaRPr lang="en-US" dirty="0">
              <a:solidFill>
                <a:srgbClr val="000000"/>
              </a:solidFill>
              <a:latin typeface="+mn-lt"/>
              <a:ea typeface="ＭＳ Ｐゴシック" pitchFamily="34" charset="-128"/>
              <a:cs typeface="Arial" charset="0"/>
            </a:endParaRPr>
          </a:p>
        </p:txBody>
      </p:sp>
      <p:sp>
        <p:nvSpPr>
          <p:cNvPr id="18451" name="Line 19"/>
          <p:cNvSpPr>
            <a:spLocks noChangeShapeType="1"/>
          </p:cNvSpPr>
          <p:nvPr/>
        </p:nvSpPr>
        <p:spPr bwMode="auto">
          <a:xfrm>
            <a:off x="4491038" y="4119563"/>
            <a:ext cx="533400" cy="228600"/>
          </a:xfrm>
          <a:prstGeom prst="line">
            <a:avLst/>
          </a:prstGeom>
          <a:noFill/>
          <a:ln w="57150">
            <a:solidFill>
              <a:schemeClr val="tx1">
                <a:lumMod val="95000"/>
                <a:lumOff val="5000"/>
              </a:schemeClr>
            </a:solidFill>
            <a:round/>
            <a:headEnd/>
            <a:tailEnd/>
          </a:ln>
          <a:effectLst/>
        </p:spPr>
        <p:txBody>
          <a:bodyPr wrap="none" anchor="ctr"/>
          <a:lstStyle/>
          <a:p>
            <a:pPr fontAlgn="auto">
              <a:spcBef>
                <a:spcPts val="0"/>
              </a:spcBef>
              <a:spcAft>
                <a:spcPts val="0"/>
              </a:spcAft>
              <a:defRPr/>
            </a:pPr>
            <a:endParaRPr lang="en-US" dirty="0">
              <a:solidFill>
                <a:srgbClr val="000000"/>
              </a:solidFill>
              <a:latin typeface="+mn-lt"/>
              <a:ea typeface="ＭＳ Ｐゴシック" pitchFamily="34" charset="-128"/>
              <a:cs typeface="Arial" charset="0"/>
            </a:endParaRPr>
          </a:p>
        </p:txBody>
      </p:sp>
      <p:sp>
        <p:nvSpPr>
          <p:cNvPr id="18452" name="Line 20"/>
          <p:cNvSpPr>
            <a:spLocks noChangeShapeType="1"/>
          </p:cNvSpPr>
          <p:nvPr/>
        </p:nvSpPr>
        <p:spPr bwMode="auto">
          <a:xfrm>
            <a:off x="5024438" y="4348163"/>
            <a:ext cx="76200" cy="381000"/>
          </a:xfrm>
          <a:prstGeom prst="line">
            <a:avLst/>
          </a:prstGeom>
          <a:noFill/>
          <a:ln w="57150">
            <a:solidFill>
              <a:schemeClr val="tx1">
                <a:lumMod val="95000"/>
                <a:lumOff val="5000"/>
              </a:schemeClr>
            </a:solidFill>
            <a:round/>
            <a:headEnd/>
            <a:tailEnd/>
          </a:ln>
          <a:effectLst/>
        </p:spPr>
        <p:txBody>
          <a:bodyPr wrap="none" anchor="ctr"/>
          <a:lstStyle/>
          <a:p>
            <a:pPr fontAlgn="auto">
              <a:spcBef>
                <a:spcPts val="0"/>
              </a:spcBef>
              <a:spcAft>
                <a:spcPts val="0"/>
              </a:spcAft>
              <a:defRPr/>
            </a:pPr>
            <a:endParaRPr lang="en-US" dirty="0">
              <a:solidFill>
                <a:srgbClr val="000000"/>
              </a:solidFill>
              <a:latin typeface="+mn-lt"/>
              <a:ea typeface="ＭＳ Ｐゴシック" pitchFamily="34" charset="-128"/>
              <a:cs typeface="Arial" charset="0"/>
            </a:endParaRPr>
          </a:p>
        </p:txBody>
      </p:sp>
      <p:sp>
        <p:nvSpPr>
          <p:cNvPr id="18453" name="Line 21"/>
          <p:cNvSpPr>
            <a:spLocks noChangeShapeType="1"/>
          </p:cNvSpPr>
          <p:nvPr/>
        </p:nvSpPr>
        <p:spPr bwMode="auto">
          <a:xfrm flipV="1">
            <a:off x="5100638" y="4424363"/>
            <a:ext cx="152400" cy="304800"/>
          </a:xfrm>
          <a:prstGeom prst="line">
            <a:avLst/>
          </a:prstGeom>
          <a:noFill/>
          <a:ln w="57150">
            <a:solidFill>
              <a:schemeClr val="tx1">
                <a:lumMod val="95000"/>
                <a:lumOff val="5000"/>
              </a:schemeClr>
            </a:solidFill>
            <a:round/>
            <a:headEnd/>
            <a:tailEnd/>
          </a:ln>
          <a:effectLst/>
        </p:spPr>
        <p:txBody>
          <a:bodyPr wrap="none" anchor="ctr"/>
          <a:lstStyle/>
          <a:p>
            <a:pPr fontAlgn="auto">
              <a:spcBef>
                <a:spcPts val="0"/>
              </a:spcBef>
              <a:spcAft>
                <a:spcPts val="0"/>
              </a:spcAft>
              <a:defRPr/>
            </a:pPr>
            <a:endParaRPr lang="en-US" dirty="0">
              <a:solidFill>
                <a:srgbClr val="000000"/>
              </a:solidFill>
              <a:latin typeface="+mn-lt"/>
              <a:ea typeface="ＭＳ Ｐゴシック" pitchFamily="34" charset="-128"/>
              <a:cs typeface="Arial" charset="0"/>
            </a:endParaRPr>
          </a:p>
        </p:txBody>
      </p:sp>
      <p:sp>
        <p:nvSpPr>
          <p:cNvPr id="18454" name="Line 22"/>
          <p:cNvSpPr>
            <a:spLocks noChangeShapeType="1"/>
          </p:cNvSpPr>
          <p:nvPr/>
        </p:nvSpPr>
        <p:spPr bwMode="auto">
          <a:xfrm>
            <a:off x="5253038" y="4424363"/>
            <a:ext cx="304800" cy="76200"/>
          </a:xfrm>
          <a:prstGeom prst="line">
            <a:avLst/>
          </a:prstGeom>
          <a:noFill/>
          <a:ln w="57150">
            <a:solidFill>
              <a:schemeClr val="tx1">
                <a:lumMod val="95000"/>
                <a:lumOff val="5000"/>
              </a:schemeClr>
            </a:solidFill>
            <a:round/>
            <a:headEnd/>
            <a:tailEnd/>
          </a:ln>
          <a:effectLst/>
        </p:spPr>
        <p:txBody>
          <a:bodyPr wrap="none" anchor="ctr"/>
          <a:lstStyle/>
          <a:p>
            <a:pPr fontAlgn="auto">
              <a:spcBef>
                <a:spcPts val="0"/>
              </a:spcBef>
              <a:spcAft>
                <a:spcPts val="0"/>
              </a:spcAft>
              <a:defRPr/>
            </a:pPr>
            <a:endParaRPr lang="en-US" dirty="0">
              <a:solidFill>
                <a:srgbClr val="000000"/>
              </a:solidFill>
              <a:latin typeface="+mn-lt"/>
              <a:ea typeface="ＭＳ Ｐゴシック" pitchFamily="34" charset="-128"/>
              <a:cs typeface="Arial" charset="0"/>
            </a:endParaRPr>
          </a:p>
        </p:txBody>
      </p:sp>
      <p:sp>
        <p:nvSpPr>
          <p:cNvPr id="18455" name="Line 23"/>
          <p:cNvSpPr>
            <a:spLocks noChangeShapeType="1"/>
          </p:cNvSpPr>
          <p:nvPr/>
        </p:nvSpPr>
        <p:spPr bwMode="auto">
          <a:xfrm>
            <a:off x="5557838" y="4500563"/>
            <a:ext cx="76200" cy="228600"/>
          </a:xfrm>
          <a:prstGeom prst="line">
            <a:avLst/>
          </a:prstGeom>
          <a:noFill/>
          <a:ln w="57150">
            <a:solidFill>
              <a:schemeClr val="tx1">
                <a:lumMod val="95000"/>
                <a:lumOff val="5000"/>
              </a:schemeClr>
            </a:solidFill>
            <a:round/>
            <a:headEnd/>
            <a:tailEnd/>
          </a:ln>
          <a:effectLst/>
        </p:spPr>
        <p:txBody>
          <a:bodyPr wrap="none" anchor="ctr"/>
          <a:lstStyle/>
          <a:p>
            <a:pPr fontAlgn="auto">
              <a:spcBef>
                <a:spcPts val="0"/>
              </a:spcBef>
              <a:spcAft>
                <a:spcPts val="0"/>
              </a:spcAft>
              <a:defRPr/>
            </a:pPr>
            <a:endParaRPr lang="en-US" dirty="0">
              <a:solidFill>
                <a:srgbClr val="000000"/>
              </a:solidFill>
              <a:latin typeface="+mn-lt"/>
              <a:ea typeface="ＭＳ Ｐゴシック" pitchFamily="34" charset="-128"/>
              <a:cs typeface="Arial" charset="0"/>
            </a:endParaRPr>
          </a:p>
        </p:txBody>
      </p:sp>
      <p:sp>
        <p:nvSpPr>
          <p:cNvPr id="18456" name="Line 24"/>
          <p:cNvSpPr>
            <a:spLocks noChangeShapeType="1"/>
          </p:cNvSpPr>
          <p:nvPr/>
        </p:nvSpPr>
        <p:spPr bwMode="auto">
          <a:xfrm>
            <a:off x="6167438" y="4652963"/>
            <a:ext cx="0" cy="914400"/>
          </a:xfrm>
          <a:prstGeom prst="line">
            <a:avLst/>
          </a:prstGeom>
          <a:noFill/>
          <a:ln w="57150">
            <a:solidFill>
              <a:schemeClr val="tx1">
                <a:lumMod val="95000"/>
                <a:lumOff val="5000"/>
              </a:schemeClr>
            </a:solidFill>
            <a:round/>
            <a:headEnd/>
            <a:tailEnd/>
          </a:ln>
          <a:effectLst/>
        </p:spPr>
        <p:txBody>
          <a:bodyPr wrap="none" anchor="ctr"/>
          <a:lstStyle/>
          <a:p>
            <a:pPr fontAlgn="auto">
              <a:spcBef>
                <a:spcPts val="0"/>
              </a:spcBef>
              <a:spcAft>
                <a:spcPts val="0"/>
              </a:spcAft>
              <a:defRPr/>
            </a:pPr>
            <a:endParaRPr lang="en-US" dirty="0">
              <a:solidFill>
                <a:srgbClr val="000000"/>
              </a:solidFill>
              <a:latin typeface="+mn-lt"/>
              <a:ea typeface="ＭＳ Ｐゴシック" pitchFamily="34" charset="-128"/>
              <a:cs typeface="Arial" charset="0"/>
            </a:endParaRPr>
          </a:p>
        </p:txBody>
      </p:sp>
      <p:sp>
        <p:nvSpPr>
          <p:cNvPr id="18457" name="Line 25"/>
          <p:cNvSpPr>
            <a:spLocks noChangeShapeType="1"/>
          </p:cNvSpPr>
          <p:nvPr/>
        </p:nvSpPr>
        <p:spPr bwMode="auto">
          <a:xfrm>
            <a:off x="5710238" y="4576763"/>
            <a:ext cx="457200" cy="76200"/>
          </a:xfrm>
          <a:prstGeom prst="line">
            <a:avLst/>
          </a:prstGeom>
          <a:noFill/>
          <a:ln w="57150">
            <a:solidFill>
              <a:schemeClr val="tx1">
                <a:lumMod val="95000"/>
                <a:lumOff val="5000"/>
              </a:schemeClr>
            </a:solidFill>
            <a:round/>
            <a:headEnd/>
            <a:tailEnd/>
          </a:ln>
          <a:effectLst/>
        </p:spPr>
        <p:txBody>
          <a:bodyPr wrap="none" anchor="ctr"/>
          <a:lstStyle/>
          <a:p>
            <a:pPr fontAlgn="auto">
              <a:spcBef>
                <a:spcPts val="0"/>
              </a:spcBef>
              <a:spcAft>
                <a:spcPts val="0"/>
              </a:spcAft>
              <a:defRPr/>
            </a:pPr>
            <a:endParaRPr lang="en-US" dirty="0">
              <a:solidFill>
                <a:srgbClr val="000000"/>
              </a:solidFill>
              <a:latin typeface="+mn-lt"/>
              <a:ea typeface="ＭＳ Ｐゴシック" pitchFamily="34" charset="-128"/>
              <a:cs typeface="Arial" charset="0"/>
            </a:endParaRPr>
          </a:p>
        </p:txBody>
      </p:sp>
      <p:sp>
        <p:nvSpPr>
          <p:cNvPr id="18458" name="Line 26"/>
          <p:cNvSpPr>
            <a:spLocks noChangeShapeType="1"/>
          </p:cNvSpPr>
          <p:nvPr/>
        </p:nvSpPr>
        <p:spPr bwMode="auto">
          <a:xfrm flipV="1">
            <a:off x="5634038" y="4576763"/>
            <a:ext cx="76200" cy="152400"/>
          </a:xfrm>
          <a:prstGeom prst="line">
            <a:avLst/>
          </a:prstGeom>
          <a:noFill/>
          <a:ln w="57150">
            <a:solidFill>
              <a:schemeClr val="tx1">
                <a:lumMod val="95000"/>
                <a:lumOff val="5000"/>
              </a:schemeClr>
            </a:solidFill>
            <a:round/>
            <a:headEnd/>
            <a:tailEnd/>
          </a:ln>
          <a:effectLst/>
        </p:spPr>
        <p:txBody>
          <a:bodyPr wrap="none" anchor="ctr"/>
          <a:lstStyle/>
          <a:p>
            <a:pPr fontAlgn="auto">
              <a:spcBef>
                <a:spcPts val="0"/>
              </a:spcBef>
              <a:spcAft>
                <a:spcPts val="0"/>
              </a:spcAft>
              <a:defRPr/>
            </a:pPr>
            <a:endParaRPr lang="en-US" dirty="0">
              <a:solidFill>
                <a:srgbClr val="000000"/>
              </a:solidFill>
              <a:latin typeface="+mn-lt"/>
              <a:ea typeface="ＭＳ Ｐゴシック" pitchFamily="34" charset="-128"/>
              <a:cs typeface="Arial" charset="0"/>
            </a:endParaRPr>
          </a:p>
        </p:txBody>
      </p:sp>
      <p:sp>
        <p:nvSpPr>
          <p:cNvPr id="30747" name="TextBox 27"/>
          <p:cNvSpPr txBox="1">
            <a:spLocks noChangeArrowheads="1"/>
          </p:cNvSpPr>
          <p:nvPr/>
        </p:nvSpPr>
        <p:spPr bwMode="auto">
          <a:xfrm>
            <a:off x="566738" y="1143000"/>
            <a:ext cx="8001000" cy="641350"/>
          </a:xfrm>
          <a:prstGeom prst="rect">
            <a:avLst/>
          </a:prstGeom>
          <a:noFill/>
          <a:ln w="9525">
            <a:noFill/>
            <a:miter lim="800000"/>
            <a:headEnd/>
            <a:tailEnd/>
          </a:ln>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r>
              <a:rPr lang="en-US" sz="3600" b="1" smtClean="0">
                <a:solidFill>
                  <a:srgbClr val="000000"/>
                </a:solidFill>
                <a:effectLst>
                  <a:outerShdw blurRad="38100" dist="38100" dir="2700000" algn="tl">
                    <a:srgbClr val="C0C0C0"/>
                  </a:outerShdw>
                </a:effectLst>
                <a:latin typeface="Calibri" charset="0"/>
                <a:cs typeface="Arial" charset="0"/>
              </a:rPr>
              <a:t>Slow decline – periodic crisis - death</a:t>
            </a:r>
          </a:p>
        </p:txBody>
      </p:sp>
      <p:sp>
        <p:nvSpPr>
          <p:cNvPr id="29" name="TextBox 28"/>
          <p:cNvSpPr txBox="1"/>
          <p:nvPr/>
        </p:nvSpPr>
        <p:spPr>
          <a:xfrm>
            <a:off x="4857750" y="2514600"/>
            <a:ext cx="2914650" cy="1077218"/>
          </a:xfrm>
          <a:prstGeom prst="rect">
            <a:avLst/>
          </a:prstGeom>
          <a:solidFill>
            <a:srgbClr val="FFFF00"/>
          </a:solidFill>
        </p:spPr>
        <p:txBody>
          <a:bodyPr>
            <a:spAutoFit/>
          </a:bodyPr>
          <a:lstStyle/>
          <a:p>
            <a:pPr algn="ctr" fontAlgn="auto">
              <a:spcBef>
                <a:spcPts val="0"/>
              </a:spcBef>
              <a:spcAft>
                <a:spcPts val="0"/>
              </a:spcAft>
              <a:defRPr/>
            </a:pPr>
            <a:r>
              <a:rPr lang="en-US" sz="3200" b="1" dirty="0">
                <a:ln w="18000">
                  <a:solidFill>
                    <a:srgbClr val="333399">
                      <a:satMod val="140000"/>
                    </a:srgbClr>
                  </a:solidFill>
                  <a:prstDash val="solid"/>
                  <a:miter lim="800000"/>
                </a:ln>
                <a:noFill/>
                <a:effectLst>
                  <a:outerShdw blurRad="25500" dist="23000" dir="7020000" algn="tl">
                    <a:srgbClr val="000000">
                      <a:alpha val="50000"/>
                    </a:srgbClr>
                  </a:outerShdw>
                </a:effectLst>
                <a:latin typeface="+mn-lt"/>
                <a:ea typeface="ＭＳ Ｐゴシック" pitchFamily="34" charset="-128"/>
                <a:cs typeface="Arial" charset="0"/>
              </a:rPr>
              <a:t>ACP &amp; </a:t>
            </a:r>
            <a:r>
              <a:rPr lang="en-US" sz="3200" b="1" dirty="0">
                <a:ln w="18000">
                  <a:solidFill>
                    <a:srgbClr val="333399">
                      <a:satMod val="140000"/>
                    </a:srgbClr>
                  </a:solidFill>
                  <a:prstDash val="solid"/>
                  <a:miter lim="800000"/>
                </a:ln>
                <a:solidFill>
                  <a:srgbClr val="2D2D8A">
                    <a:lumMod val="75000"/>
                  </a:srgbClr>
                </a:solidFill>
                <a:effectLst>
                  <a:outerShdw blurRad="25500" dist="23000" dir="7020000" algn="tl">
                    <a:srgbClr val="000000">
                      <a:alpha val="50000"/>
                    </a:srgbClr>
                  </a:outerShdw>
                </a:effectLst>
                <a:latin typeface="+mn-lt"/>
                <a:ea typeface="ＭＳ Ｐゴシック" pitchFamily="34" charset="-128"/>
                <a:cs typeface="Arial" charset="0"/>
              </a:rPr>
              <a:t>TPOPP</a:t>
            </a:r>
          </a:p>
        </p:txBody>
      </p:sp>
      <p:cxnSp>
        <p:nvCxnSpPr>
          <p:cNvPr id="121884" name="Straight Arrow Connector 54"/>
          <p:cNvCxnSpPr>
            <a:cxnSpLocks noChangeShapeType="1"/>
          </p:cNvCxnSpPr>
          <p:nvPr/>
        </p:nvCxnSpPr>
        <p:spPr bwMode="auto">
          <a:xfrm flipH="1">
            <a:off x="3497263" y="3124200"/>
            <a:ext cx="2212975" cy="542925"/>
          </a:xfrm>
          <a:prstGeom prst="straightConnector1">
            <a:avLst/>
          </a:prstGeom>
          <a:noFill/>
          <a:ln w="9525">
            <a:solidFill>
              <a:schemeClr val="accent2"/>
            </a:solidFill>
            <a:round/>
            <a:headEnd/>
            <a:tailEnd type="arrow" w="med" len="med"/>
          </a:ln>
        </p:spPr>
      </p:cxnSp>
      <p:cxnSp>
        <p:nvCxnSpPr>
          <p:cNvPr id="121885" name="Straight Arrow Connector 56"/>
          <p:cNvCxnSpPr>
            <a:cxnSpLocks noChangeShapeType="1"/>
          </p:cNvCxnSpPr>
          <p:nvPr/>
        </p:nvCxnSpPr>
        <p:spPr bwMode="auto">
          <a:xfrm flipH="1">
            <a:off x="4757738" y="3113088"/>
            <a:ext cx="1695450" cy="989012"/>
          </a:xfrm>
          <a:prstGeom prst="straightConnector1">
            <a:avLst/>
          </a:prstGeom>
          <a:noFill/>
          <a:ln w="9525">
            <a:solidFill>
              <a:schemeClr val="accent2"/>
            </a:solidFill>
            <a:round/>
            <a:headEnd/>
            <a:tailEnd type="arrow" w="med" len="med"/>
          </a:ln>
        </p:spPr>
      </p:cxnSp>
      <p:sp>
        <p:nvSpPr>
          <p:cNvPr id="121886" name="TextBox 31"/>
          <p:cNvSpPr txBox="1">
            <a:spLocks noChangeArrowheads="1"/>
          </p:cNvSpPr>
          <p:nvPr/>
        </p:nvSpPr>
        <p:spPr bwMode="auto">
          <a:xfrm>
            <a:off x="6238056" y="6121021"/>
            <a:ext cx="1707381" cy="304800"/>
          </a:xfrm>
          <a:prstGeom prst="rect">
            <a:avLst/>
          </a:prstGeom>
          <a:solidFill>
            <a:schemeClr val="bg1"/>
          </a:solidFill>
          <a:ln w="9525">
            <a:noFill/>
            <a:miter lim="800000"/>
            <a:headEnd/>
            <a:tailEnd/>
          </a:ln>
        </p:spPr>
        <p:txBody>
          <a:bodyPr wrap="square">
            <a:prstTxWarp prst="textNoShape">
              <a:avLst/>
            </a:prstTxWarp>
            <a:spAutoFit/>
          </a:bodyPr>
          <a:lstStyle/>
          <a:p>
            <a:pPr algn="ctr"/>
            <a:r>
              <a:rPr lang="en-US" sz="1400" b="1" dirty="0">
                <a:solidFill>
                  <a:srgbClr val="000000"/>
                </a:solidFill>
                <a:latin typeface="Calibri" charset="0"/>
                <a:ea typeface="Arial" charset="0"/>
                <a:cs typeface="Arial" charset="0"/>
              </a:rPr>
              <a:t>Field &amp; Cassel, 1997</a:t>
            </a:r>
          </a:p>
        </p:txBody>
      </p:sp>
      <p:sp>
        <p:nvSpPr>
          <p:cNvPr id="26640" name="Rectangle 16"/>
          <p:cNvSpPr>
            <a:spLocks noChangeArrowheads="1"/>
          </p:cNvSpPr>
          <p:nvPr/>
        </p:nvSpPr>
        <p:spPr bwMode="auto">
          <a:xfrm>
            <a:off x="1371600" y="228600"/>
            <a:ext cx="6400800" cy="762000"/>
          </a:xfrm>
          <a:prstGeom prst="rect">
            <a:avLst/>
          </a:prstGeom>
          <a:noFill/>
          <a:ln w="9525">
            <a:noFill/>
            <a:miter lim="800000"/>
            <a:headEnd/>
            <a:tailEnd/>
          </a:ln>
          <a:effectLst/>
        </p:spPr>
        <p:txBody>
          <a:bodyPr>
            <a:spAutoFit/>
          </a:bodyPr>
          <a:lstStyle/>
          <a:p>
            <a:pPr>
              <a:defRPr/>
            </a:pPr>
            <a:r>
              <a:rPr lang="en-US" sz="4400" b="1" dirty="0">
                <a:solidFill>
                  <a:srgbClr val="000000"/>
                </a:solidFill>
                <a:effectLst>
                  <a:outerShdw blurRad="38100" dist="38100" dir="2700000" algn="tl">
                    <a:srgbClr val="C0C0C0"/>
                  </a:outerShdw>
                </a:effectLst>
                <a:latin typeface="+mn-lt"/>
                <a:ea typeface="ＭＳ Ｐゴシック" pitchFamily="34" charset="-128"/>
                <a:cs typeface="Arial" charset="0"/>
              </a:rPr>
              <a:t>Illness Trajectories - #3</a:t>
            </a:r>
          </a:p>
        </p:txBody>
      </p:sp>
      <p:sp>
        <p:nvSpPr>
          <p:cNvPr id="121888" name="Line 5"/>
          <p:cNvSpPr>
            <a:spLocks noChangeShapeType="1"/>
          </p:cNvSpPr>
          <p:nvPr/>
        </p:nvSpPr>
        <p:spPr bwMode="auto">
          <a:xfrm flipV="1">
            <a:off x="822325" y="1076325"/>
            <a:ext cx="7239000" cy="0"/>
          </a:xfrm>
          <a:prstGeom prst="line">
            <a:avLst/>
          </a:prstGeom>
          <a:noFill/>
          <a:ln w="47625">
            <a:solidFill>
              <a:srgbClr val="993366"/>
            </a:solidFill>
            <a:round/>
            <a:headEnd/>
            <a:tailEnd/>
          </a:ln>
        </p:spPr>
        <p:txBody>
          <a:bodyPr wrap="none" anchor="ctr">
            <a:prstTxWarp prst="textNoShape">
              <a:avLst/>
            </a:prstTxWarp>
          </a:bodyPr>
          <a:lstStyle/>
          <a:p>
            <a:endParaRPr lang="en-US"/>
          </a:p>
        </p:txBody>
      </p:sp>
      <p:pic>
        <p:nvPicPr>
          <p:cNvPr id="34" name="Picture 1028" descr="TPOPP_Logo_WICHITA"/>
          <p:cNvPicPr>
            <a:picLocks noChangeAspect="1" noChangeArrowheads="1"/>
          </p:cNvPicPr>
          <p:nvPr/>
        </p:nvPicPr>
        <p:blipFill>
          <a:blip r:embed="rId3"/>
          <a:srcRect/>
          <a:stretch>
            <a:fillRect/>
          </a:stretch>
        </p:blipFill>
        <p:spPr bwMode="auto">
          <a:xfrm>
            <a:off x="477416" y="6046788"/>
            <a:ext cx="2438400" cy="81121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chemeClr val="accent2"/>
                </a:solidFill>
                <a:effectLst>
                  <a:outerShdw blurRad="38100" dist="38100" dir="2700000" algn="tl">
                    <a:srgbClr val="000000">
                      <a:alpha val="43137"/>
                    </a:srgbClr>
                  </a:outerShdw>
                </a:effectLst>
              </a:rPr>
              <a:t>Chronic illness trajectory</a:t>
            </a:r>
            <a:endParaRPr lang="en-US" b="1" dirty="0">
              <a:solidFill>
                <a:schemeClr val="accent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pPr marL="0" indent="0" eaLnBrk="1" hangingPunct="1">
              <a:spcBef>
                <a:spcPct val="0"/>
              </a:spcBef>
              <a:buFont typeface="Arial" charset="0"/>
              <a:buChar char="•"/>
              <a:defRPr/>
            </a:pPr>
            <a:r>
              <a:rPr lang="en-US" sz="1800" b="1" kern="1200" dirty="0" smtClean="0">
                <a:solidFill>
                  <a:srgbClr val="000000"/>
                </a:solidFill>
                <a:ea typeface="+mn-ea"/>
                <a:cs typeface="Arial" charset="0"/>
              </a:rPr>
              <a:t>Patients need </a:t>
            </a:r>
            <a:r>
              <a:rPr lang="en-US" sz="1800" b="1" kern="1200" dirty="0">
                <a:solidFill>
                  <a:srgbClr val="000000"/>
                </a:solidFill>
                <a:ea typeface="+mn-ea"/>
                <a:cs typeface="Arial" charset="0"/>
              </a:rPr>
              <a:t>to know </a:t>
            </a:r>
            <a:r>
              <a:rPr lang="en-US" sz="1800" b="1" kern="1200" dirty="0" smtClean="0">
                <a:solidFill>
                  <a:srgbClr val="000000"/>
                </a:solidFill>
                <a:ea typeface="+mn-ea"/>
                <a:cs typeface="Arial" charset="0"/>
              </a:rPr>
              <a:t>the trajectory of their illness (what is ahead) </a:t>
            </a:r>
            <a:r>
              <a:rPr lang="en-US" sz="1800" b="1" kern="1200" dirty="0">
                <a:solidFill>
                  <a:srgbClr val="000000"/>
                </a:solidFill>
                <a:ea typeface="+mn-ea"/>
                <a:cs typeface="Arial" charset="0"/>
              </a:rPr>
              <a:t>and make a plan for </a:t>
            </a:r>
            <a:r>
              <a:rPr lang="en-US" sz="1800" b="1" kern="1200" dirty="0" smtClean="0">
                <a:solidFill>
                  <a:srgbClr val="000000"/>
                </a:solidFill>
                <a:ea typeface="+mn-ea"/>
                <a:cs typeface="Arial" charset="0"/>
              </a:rPr>
              <a:t>the </a:t>
            </a:r>
            <a:r>
              <a:rPr lang="en-US" sz="1800" b="1" kern="1200" dirty="0">
                <a:solidFill>
                  <a:srgbClr val="000000"/>
                </a:solidFill>
                <a:ea typeface="+mn-ea"/>
                <a:cs typeface="Arial" charset="0"/>
              </a:rPr>
              <a:t>next “</a:t>
            </a:r>
            <a:r>
              <a:rPr lang="en-US" sz="1800" b="1" kern="1200" dirty="0" smtClean="0">
                <a:solidFill>
                  <a:srgbClr val="000000"/>
                </a:solidFill>
                <a:ea typeface="+mn-ea"/>
                <a:cs typeface="Arial" charset="0"/>
              </a:rPr>
              <a:t>crisis” or anticipate what they want done at end of life.</a:t>
            </a:r>
            <a:endParaRPr lang="en-US" sz="1800" b="1" kern="1200" dirty="0">
              <a:solidFill>
                <a:srgbClr val="000000"/>
              </a:solidFill>
              <a:ea typeface="+mn-ea"/>
              <a:cs typeface="Arial" charset="0"/>
            </a:endParaRPr>
          </a:p>
          <a:p>
            <a:pPr marL="0" indent="0" eaLnBrk="1" hangingPunct="1">
              <a:spcBef>
                <a:spcPct val="0"/>
              </a:spcBef>
              <a:buFontTx/>
              <a:buNone/>
              <a:defRPr/>
            </a:pPr>
            <a:endParaRPr lang="en-US" sz="800" kern="1200" dirty="0">
              <a:solidFill>
                <a:srgbClr val="000000"/>
              </a:solidFill>
              <a:effectLst>
                <a:outerShdw blurRad="38100" dist="38100" dir="2700000" algn="tl">
                  <a:srgbClr val="C0C0C0"/>
                </a:outerShdw>
              </a:effectLst>
              <a:ea typeface="+mn-ea"/>
              <a:cs typeface="Arial" charset="0"/>
            </a:endParaRPr>
          </a:p>
          <a:p>
            <a:pPr marL="0" indent="0" eaLnBrk="1" hangingPunct="1">
              <a:spcBef>
                <a:spcPct val="0"/>
              </a:spcBef>
              <a:buFontTx/>
              <a:buNone/>
              <a:defRPr/>
            </a:pPr>
            <a:r>
              <a:rPr lang="en-US" sz="1800" kern="1200" dirty="0">
                <a:solidFill>
                  <a:srgbClr val="000000"/>
                </a:solidFill>
                <a:effectLst>
                  <a:outerShdw blurRad="38100" dist="38100" dir="2700000" algn="tl">
                    <a:srgbClr val="C0C0C0"/>
                  </a:outerShdw>
                </a:effectLst>
                <a:ea typeface="+mn-ea"/>
                <a:cs typeface="Arial" charset="0"/>
              </a:rPr>
              <a:t>    	</a:t>
            </a:r>
            <a:r>
              <a:rPr lang="en-US" sz="2400" kern="1200" dirty="0">
                <a:solidFill>
                  <a:srgbClr val="000000"/>
                </a:solidFill>
                <a:effectLst>
                  <a:outerShdw blurRad="38100" dist="38100" dir="2700000" algn="tl">
                    <a:srgbClr val="C0C0C0"/>
                  </a:outerShdw>
                </a:effectLst>
                <a:ea typeface="+mn-ea"/>
                <a:cs typeface="Arial" charset="0"/>
              </a:rPr>
              <a:t>--  Requires the system and the physician to </a:t>
            </a:r>
            <a:r>
              <a:rPr lang="en-US" sz="2400" kern="1200" dirty="0" smtClean="0">
                <a:solidFill>
                  <a:srgbClr val="000000"/>
                </a:solidFill>
                <a:effectLst>
                  <a:outerShdw blurRad="38100" dist="38100" dir="2700000" algn="tl">
                    <a:srgbClr val="C0C0C0"/>
                  </a:outerShdw>
                </a:effectLst>
                <a:ea typeface="+mn-ea"/>
                <a:cs typeface="Arial" charset="0"/>
              </a:rPr>
              <a:t>	recognize the illness trend </a:t>
            </a:r>
            <a:r>
              <a:rPr lang="en-US" sz="2400" kern="1200" dirty="0">
                <a:solidFill>
                  <a:srgbClr val="000000"/>
                </a:solidFill>
                <a:effectLst>
                  <a:outerShdw blurRad="38100" dist="38100" dir="2700000" algn="tl">
                    <a:srgbClr val="C0C0C0"/>
                  </a:outerShdw>
                </a:effectLst>
                <a:ea typeface="+mn-ea"/>
                <a:cs typeface="Arial" charset="0"/>
              </a:rPr>
              <a:t>and </a:t>
            </a:r>
            <a:r>
              <a:rPr lang="en-US" sz="2400" kern="1200" dirty="0" smtClean="0">
                <a:solidFill>
                  <a:srgbClr val="000000"/>
                </a:solidFill>
                <a:effectLst>
                  <a:outerShdw blurRad="38100" dist="38100" dir="2700000" algn="tl">
                    <a:srgbClr val="C0C0C0"/>
                  </a:outerShdw>
                </a:effectLst>
                <a:ea typeface="+mn-ea"/>
                <a:cs typeface="Arial" charset="0"/>
              </a:rPr>
              <a:t>discuss with the 	patient goals of care</a:t>
            </a:r>
            <a:endParaRPr lang="en-US" sz="2400" kern="1200" dirty="0">
              <a:solidFill>
                <a:srgbClr val="000000"/>
              </a:solidFill>
              <a:effectLst>
                <a:outerShdw blurRad="38100" dist="38100" dir="2700000" algn="tl">
                  <a:srgbClr val="C0C0C0"/>
                </a:outerShdw>
              </a:effectLst>
              <a:ea typeface="+mn-ea"/>
              <a:cs typeface="Arial" charset="0"/>
            </a:endParaRPr>
          </a:p>
          <a:p>
            <a:pPr marL="0" indent="0" eaLnBrk="1" hangingPunct="1">
              <a:spcBef>
                <a:spcPct val="0"/>
              </a:spcBef>
              <a:buFontTx/>
              <a:buNone/>
              <a:defRPr/>
            </a:pPr>
            <a:endParaRPr lang="en-US" sz="2400" kern="1200" dirty="0">
              <a:solidFill>
                <a:srgbClr val="000000"/>
              </a:solidFill>
              <a:effectLst>
                <a:outerShdw blurRad="38100" dist="38100" dir="2700000" algn="tl">
                  <a:srgbClr val="C0C0C0"/>
                </a:outerShdw>
              </a:effectLst>
              <a:ea typeface="+mn-ea"/>
              <a:cs typeface="Arial" charset="0"/>
            </a:endParaRPr>
          </a:p>
          <a:p>
            <a:pPr marL="0" indent="0" eaLnBrk="1" hangingPunct="1">
              <a:spcBef>
                <a:spcPct val="0"/>
              </a:spcBef>
              <a:buFontTx/>
              <a:buNone/>
              <a:defRPr/>
            </a:pPr>
            <a:r>
              <a:rPr lang="en-US" sz="2400" kern="1200" dirty="0">
                <a:solidFill>
                  <a:srgbClr val="000000"/>
                </a:solidFill>
                <a:effectLst>
                  <a:outerShdw blurRad="38100" dist="38100" dir="2700000" algn="tl">
                    <a:srgbClr val="C0C0C0"/>
                  </a:outerShdw>
                </a:effectLst>
                <a:ea typeface="+mn-ea"/>
                <a:cs typeface="Arial" charset="0"/>
              </a:rPr>
              <a:t>    	--  Requires planning from the hospital, the </a:t>
            </a:r>
            <a:r>
              <a:rPr lang="en-US" sz="2400" kern="1200" dirty="0" smtClean="0">
                <a:solidFill>
                  <a:srgbClr val="000000"/>
                </a:solidFill>
                <a:effectLst>
                  <a:outerShdw blurRad="38100" dist="38100" dir="2700000" algn="tl">
                    <a:srgbClr val="C0C0C0"/>
                  </a:outerShdw>
                </a:effectLst>
                <a:ea typeface="+mn-ea"/>
                <a:cs typeface="Arial" charset="0"/>
              </a:rPr>
              <a:t>primary 	care physician, and the nursing </a:t>
            </a:r>
            <a:r>
              <a:rPr lang="en-US" sz="2400" kern="1200" dirty="0">
                <a:solidFill>
                  <a:srgbClr val="000000"/>
                </a:solidFill>
                <a:effectLst>
                  <a:outerShdw blurRad="38100" dist="38100" dir="2700000" algn="tl">
                    <a:srgbClr val="C0C0C0"/>
                  </a:outerShdw>
                </a:effectLst>
                <a:ea typeface="+mn-ea"/>
                <a:cs typeface="Arial" charset="0"/>
              </a:rPr>
              <a:t>home</a:t>
            </a:r>
          </a:p>
          <a:p>
            <a:pPr marL="0" indent="0" eaLnBrk="1" hangingPunct="1">
              <a:spcBef>
                <a:spcPct val="0"/>
              </a:spcBef>
              <a:buFontTx/>
              <a:buNone/>
              <a:defRPr/>
            </a:pPr>
            <a:endParaRPr lang="en-US" sz="2400" kern="1200" dirty="0">
              <a:solidFill>
                <a:srgbClr val="000000"/>
              </a:solidFill>
              <a:effectLst>
                <a:outerShdw blurRad="38100" dist="38100" dir="2700000" algn="tl">
                  <a:srgbClr val="C0C0C0"/>
                </a:outerShdw>
              </a:effectLst>
              <a:ea typeface="+mn-ea"/>
              <a:cs typeface="Arial" charset="0"/>
            </a:endParaRPr>
          </a:p>
          <a:p>
            <a:pPr marL="0" indent="0" eaLnBrk="1" hangingPunct="1">
              <a:spcBef>
                <a:spcPct val="0"/>
              </a:spcBef>
              <a:buFontTx/>
              <a:buNone/>
              <a:defRPr/>
            </a:pPr>
            <a:r>
              <a:rPr lang="en-US" sz="2400" kern="1200" dirty="0">
                <a:solidFill>
                  <a:srgbClr val="000000"/>
                </a:solidFill>
                <a:effectLst>
                  <a:outerShdw blurRad="38100" dist="38100" dir="2700000" algn="tl">
                    <a:srgbClr val="C0C0C0"/>
                  </a:outerShdw>
                </a:effectLst>
                <a:ea typeface="+mn-ea"/>
                <a:cs typeface="Arial" charset="0"/>
              </a:rPr>
              <a:t>    	--  Requires the </a:t>
            </a:r>
            <a:r>
              <a:rPr lang="en-US" sz="2400" kern="1200" dirty="0" smtClean="0">
                <a:solidFill>
                  <a:srgbClr val="000000"/>
                </a:solidFill>
                <a:effectLst>
                  <a:outerShdw blurRad="38100" dist="38100" dir="2700000" algn="tl">
                    <a:srgbClr val="C0C0C0"/>
                  </a:outerShdw>
                </a:effectLst>
                <a:ea typeface="+mn-ea"/>
                <a:cs typeface="Arial" charset="0"/>
              </a:rPr>
              <a:t>coordinated effort of the support 	systems so the patient’s  preferences are known 	across </a:t>
            </a:r>
            <a:r>
              <a:rPr lang="en-US" sz="2400" kern="1200" dirty="0">
                <a:solidFill>
                  <a:srgbClr val="000000"/>
                </a:solidFill>
                <a:effectLst>
                  <a:outerShdw blurRad="38100" dist="38100" dir="2700000" algn="tl">
                    <a:srgbClr val="C0C0C0"/>
                  </a:outerShdw>
                </a:effectLst>
                <a:ea typeface="+mn-ea"/>
                <a:cs typeface="Arial" charset="0"/>
              </a:rPr>
              <a:t>the </a:t>
            </a:r>
            <a:r>
              <a:rPr lang="en-US" sz="2400" kern="1200" dirty="0" smtClean="0">
                <a:solidFill>
                  <a:srgbClr val="000000"/>
                </a:solidFill>
                <a:effectLst>
                  <a:outerShdw blurRad="38100" dist="38100" dir="2700000" algn="tl">
                    <a:srgbClr val="C0C0C0"/>
                  </a:outerShdw>
                </a:effectLst>
                <a:ea typeface="+mn-ea"/>
                <a:cs typeface="Arial" charset="0"/>
              </a:rPr>
              <a:t>continuum of care</a:t>
            </a:r>
            <a:endParaRPr lang="en-US" sz="2400" dirty="0"/>
          </a:p>
        </p:txBody>
      </p:sp>
      <p:pic>
        <p:nvPicPr>
          <p:cNvPr id="4" name="Picture 1028" descr="TPOPP_Logo_WICHITA"/>
          <p:cNvPicPr>
            <a:picLocks noChangeAspect="1" noChangeArrowheads="1"/>
          </p:cNvPicPr>
          <p:nvPr/>
        </p:nvPicPr>
        <p:blipFill>
          <a:blip r:embed="rId3"/>
          <a:srcRect/>
          <a:stretch>
            <a:fillRect/>
          </a:stretch>
        </p:blipFill>
        <p:spPr bwMode="auto">
          <a:xfrm>
            <a:off x="477416" y="6046788"/>
            <a:ext cx="2438400" cy="811212"/>
          </a:xfrm>
          <a:prstGeom prst="rect">
            <a:avLst/>
          </a:prstGeom>
          <a:noFill/>
        </p:spPr>
      </p:pic>
    </p:spTree>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3905" name="Rectangle 2"/>
          <p:cNvSpPr>
            <a:spLocks noGrp="1" noChangeArrowheads="1"/>
          </p:cNvSpPr>
          <p:nvPr>
            <p:ph type="title" idx="4294967295"/>
          </p:nvPr>
        </p:nvSpPr>
        <p:spPr>
          <a:xfrm>
            <a:off x="0" y="1371600"/>
            <a:ext cx="9144000" cy="714375"/>
          </a:xfrm>
        </p:spPr>
        <p:txBody>
          <a:bodyPr/>
          <a:lstStyle/>
          <a:p>
            <a:pPr eaLnBrk="1" hangingPunct="1"/>
            <a:r>
              <a:rPr lang="en-US" sz="3600" b="1" dirty="0" smtClean="0"/>
              <a:t>Lingering, Expected Death</a:t>
            </a:r>
          </a:p>
        </p:txBody>
      </p:sp>
      <p:sp>
        <p:nvSpPr>
          <p:cNvPr id="181251" name="Text Box 3"/>
          <p:cNvSpPr txBox="1">
            <a:spLocks noChangeArrowheads="1"/>
          </p:cNvSpPr>
          <p:nvPr/>
        </p:nvSpPr>
        <p:spPr bwMode="auto">
          <a:xfrm>
            <a:off x="6593904" y="6346825"/>
            <a:ext cx="2514600" cy="212725"/>
          </a:xfrm>
          <a:prstGeom prst="rect">
            <a:avLst/>
          </a:prstGeom>
          <a:noFill/>
          <a:ln w="12700" cap="sq">
            <a:noFill/>
            <a:miter lim="800000"/>
            <a:headEnd/>
            <a:tailEnd/>
          </a:ln>
          <a:effectLst/>
        </p:spPr>
        <p:txBody>
          <a:bodyPr lIns="0" tIns="0" rIns="0" bIns="0" anchorCtr="1">
            <a:spAutoFit/>
          </a:bodyPr>
          <a:lstStyle/>
          <a:p>
            <a:pPr>
              <a:defRPr/>
            </a:pPr>
            <a:r>
              <a:rPr lang="en-US" sz="1400" b="1" dirty="0">
                <a:solidFill>
                  <a:srgbClr val="000000"/>
                </a:solidFill>
                <a:effectLst>
                  <a:outerShdw blurRad="38100" dist="38100" dir="2700000" algn="tl">
                    <a:srgbClr val="C0C0C0"/>
                  </a:outerShdw>
                </a:effectLst>
                <a:latin typeface="Calibri" pitchFamily="34" charset="0"/>
                <a:ea typeface="ＭＳ Ｐゴシック" pitchFamily="34" charset="-128"/>
                <a:cs typeface="Arial" charset="0"/>
              </a:rPr>
              <a:t>Lunney et al., 2003</a:t>
            </a:r>
          </a:p>
        </p:txBody>
      </p:sp>
      <p:sp>
        <p:nvSpPr>
          <p:cNvPr id="123907" name="Text Box 4"/>
          <p:cNvSpPr txBox="1">
            <a:spLocks noChangeArrowheads="1"/>
          </p:cNvSpPr>
          <p:nvPr/>
        </p:nvSpPr>
        <p:spPr bwMode="auto">
          <a:xfrm>
            <a:off x="7772400" y="4830763"/>
            <a:ext cx="1133475" cy="519112"/>
          </a:xfrm>
          <a:prstGeom prst="rect">
            <a:avLst/>
          </a:prstGeom>
          <a:noFill/>
          <a:ln w="9525">
            <a:noFill/>
            <a:miter lim="800000"/>
            <a:headEnd/>
            <a:tailEnd/>
          </a:ln>
        </p:spPr>
        <p:txBody>
          <a:bodyPr wrap="none">
            <a:prstTxWarp prst="textNoShape">
              <a:avLst/>
            </a:prstTxWarp>
            <a:spAutoFit/>
          </a:bodyPr>
          <a:lstStyle/>
          <a:p>
            <a:r>
              <a:rPr lang="en-US" sz="2800">
                <a:solidFill>
                  <a:srgbClr val="000000"/>
                </a:solidFill>
                <a:ea typeface="Arial" charset="0"/>
                <a:cs typeface="Arial" charset="0"/>
              </a:rPr>
              <a:t>Death</a:t>
            </a:r>
          </a:p>
        </p:txBody>
      </p:sp>
      <p:sp>
        <p:nvSpPr>
          <p:cNvPr id="123908" name="Text Box 5"/>
          <p:cNvSpPr txBox="1">
            <a:spLocks noChangeArrowheads="1"/>
          </p:cNvSpPr>
          <p:nvPr/>
        </p:nvSpPr>
        <p:spPr bwMode="auto">
          <a:xfrm>
            <a:off x="3886200" y="6140450"/>
            <a:ext cx="974725" cy="519113"/>
          </a:xfrm>
          <a:prstGeom prst="rect">
            <a:avLst/>
          </a:prstGeom>
          <a:noFill/>
          <a:ln w="9525">
            <a:noFill/>
            <a:miter lim="800000"/>
            <a:headEnd/>
            <a:tailEnd/>
          </a:ln>
        </p:spPr>
        <p:txBody>
          <a:bodyPr wrap="none">
            <a:prstTxWarp prst="textNoShape">
              <a:avLst/>
            </a:prstTxWarp>
            <a:spAutoFit/>
          </a:bodyPr>
          <a:lstStyle/>
          <a:p>
            <a:r>
              <a:rPr lang="en-US" sz="2800">
                <a:solidFill>
                  <a:srgbClr val="000000"/>
                </a:solidFill>
                <a:ea typeface="Arial" charset="0"/>
                <a:cs typeface="Arial" charset="0"/>
              </a:rPr>
              <a:t>Time</a:t>
            </a:r>
          </a:p>
        </p:txBody>
      </p:sp>
      <p:sp>
        <p:nvSpPr>
          <p:cNvPr id="123909" name="Text Box 6"/>
          <p:cNvSpPr txBox="1">
            <a:spLocks noChangeArrowheads="1"/>
          </p:cNvSpPr>
          <p:nvPr/>
        </p:nvSpPr>
        <p:spPr bwMode="auto">
          <a:xfrm rot="5400000" flipH="1" flipV="1">
            <a:off x="-427037" y="3613150"/>
            <a:ext cx="2319337" cy="519113"/>
          </a:xfrm>
          <a:prstGeom prst="rect">
            <a:avLst/>
          </a:prstGeom>
          <a:noFill/>
          <a:ln w="9525">
            <a:noFill/>
            <a:miter lim="800000"/>
            <a:headEnd/>
            <a:tailEnd/>
          </a:ln>
        </p:spPr>
        <p:txBody>
          <a:bodyPr wrap="none">
            <a:prstTxWarp prst="textNoShape">
              <a:avLst/>
            </a:prstTxWarp>
            <a:spAutoFit/>
          </a:bodyPr>
          <a:lstStyle/>
          <a:p>
            <a:r>
              <a:rPr lang="en-US" sz="2800">
                <a:solidFill>
                  <a:srgbClr val="000000"/>
                </a:solidFill>
                <a:ea typeface="Arial" charset="0"/>
                <a:cs typeface="Arial" charset="0"/>
              </a:rPr>
              <a:t>Health Status</a:t>
            </a:r>
          </a:p>
        </p:txBody>
      </p:sp>
      <p:sp>
        <p:nvSpPr>
          <p:cNvPr id="123910" name="Line 7"/>
          <p:cNvSpPr>
            <a:spLocks noChangeShapeType="1"/>
          </p:cNvSpPr>
          <p:nvPr/>
        </p:nvSpPr>
        <p:spPr bwMode="auto">
          <a:xfrm>
            <a:off x="1066800" y="1981200"/>
            <a:ext cx="0" cy="4046538"/>
          </a:xfrm>
          <a:prstGeom prst="line">
            <a:avLst/>
          </a:prstGeom>
          <a:noFill/>
          <a:ln w="57150">
            <a:solidFill>
              <a:schemeClr val="bg2"/>
            </a:solidFill>
            <a:round/>
            <a:headEnd/>
            <a:tailEnd/>
          </a:ln>
        </p:spPr>
        <p:txBody>
          <a:bodyPr>
            <a:prstTxWarp prst="textNoShape">
              <a:avLst/>
            </a:prstTxWarp>
          </a:bodyPr>
          <a:lstStyle/>
          <a:p>
            <a:endParaRPr lang="en-US"/>
          </a:p>
        </p:txBody>
      </p:sp>
      <p:sp>
        <p:nvSpPr>
          <p:cNvPr id="123911" name="Line 8"/>
          <p:cNvSpPr>
            <a:spLocks noChangeShapeType="1"/>
          </p:cNvSpPr>
          <p:nvPr/>
        </p:nvSpPr>
        <p:spPr bwMode="auto">
          <a:xfrm>
            <a:off x="1066800" y="6046788"/>
            <a:ext cx="7194550" cy="0"/>
          </a:xfrm>
          <a:prstGeom prst="line">
            <a:avLst/>
          </a:prstGeom>
          <a:noFill/>
          <a:ln w="57150">
            <a:solidFill>
              <a:schemeClr val="bg2"/>
            </a:solidFill>
            <a:round/>
            <a:headEnd/>
            <a:tailEnd/>
          </a:ln>
        </p:spPr>
        <p:txBody>
          <a:bodyPr>
            <a:prstTxWarp prst="textNoShape">
              <a:avLst/>
            </a:prstTxWarp>
          </a:bodyPr>
          <a:lstStyle/>
          <a:p>
            <a:endParaRPr lang="en-US"/>
          </a:p>
        </p:txBody>
      </p:sp>
      <p:sp>
        <p:nvSpPr>
          <p:cNvPr id="123912" name="Freeform 9"/>
          <p:cNvSpPr>
            <a:spLocks/>
          </p:cNvSpPr>
          <p:nvPr/>
        </p:nvSpPr>
        <p:spPr bwMode="auto">
          <a:xfrm>
            <a:off x="1143000" y="4191000"/>
            <a:ext cx="6361113" cy="1801813"/>
          </a:xfrm>
          <a:custGeom>
            <a:avLst/>
            <a:gdLst>
              <a:gd name="T0" fmla="*/ 0 w 4007"/>
              <a:gd name="T1" fmla="*/ 0 h 1135"/>
              <a:gd name="T2" fmla="*/ 2147483647 w 4007"/>
              <a:gd name="T3" fmla="*/ 2147483647 h 1135"/>
              <a:gd name="T4" fmla="*/ 2147483647 w 4007"/>
              <a:gd name="T5" fmla="*/ 2147483647 h 1135"/>
              <a:gd name="T6" fmla="*/ 2147483647 w 4007"/>
              <a:gd name="T7" fmla="*/ 2147483647 h 1135"/>
              <a:gd name="T8" fmla="*/ 2147483647 w 4007"/>
              <a:gd name="T9" fmla="*/ 2147483647 h 1135"/>
              <a:gd name="T10" fmla="*/ 2147483647 w 4007"/>
              <a:gd name="T11" fmla="*/ 2147483647 h 1135"/>
              <a:gd name="T12" fmla="*/ 2147483647 w 4007"/>
              <a:gd name="T13" fmla="*/ 2147483647 h 1135"/>
              <a:gd name="T14" fmla="*/ 2147483647 w 4007"/>
              <a:gd name="T15" fmla="*/ 2147483647 h 1135"/>
              <a:gd name="T16" fmla="*/ 2147483647 w 4007"/>
              <a:gd name="T17" fmla="*/ 2147483647 h 1135"/>
              <a:gd name="T18" fmla="*/ 2147483647 w 4007"/>
              <a:gd name="T19" fmla="*/ 2147483647 h 1135"/>
              <a:gd name="T20" fmla="*/ 2147483647 w 4007"/>
              <a:gd name="T21" fmla="*/ 2147483647 h 1135"/>
              <a:gd name="T22" fmla="*/ 2147483647 w 4007"/>
              <a:gd name="T23" fmla="*/ 2147483647 h 1135"/>
              <a:gd name="T24" fmla="*/ 2147483647 w 4007"/>
              <a:gd name="T25" fmla="*/ 2147483647 h 1135"/>
              <a:gd name="T26" fmla="*/ 2147483647 w 4007"/>
              <a:gd name="T27" fmla="*/ 2147483647 h 11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07"/>
              <a:gd name="T43" fmla="*/ 0 h 1135"/>
              <a:gd name="T44" fmla="*/ 4007 w 4007"/>
              <a:gd name="T45" fmla="*/ 1135 h 11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07" h="1135">
                <a:moveTo>
                  <a:pt x="0" y="0"/>
                </a:moveTo>
                <a:cubicBezTo>
                  <a:pt x="167" y="25"/>
                  <a:pt x="335" y="50"/>
                  <a:pt x="424" y="118"/>
                </a:cubicBezTo>
                <a:cubicBezTo>
                  <a:pt x="513" y="186"/>
                  <a:pt x="459" y="364"/>
                  <a:pt x="534" y="406"/>
                </a:cubicBezTo>
                <a:cubicBezTo>
                  <a:pt x="609" y="448"/>
                  <a:pt x="788" y="337"/>
                  <a:pt x="873" y="372"/>
                </a:cubicBezTo>
                <a:cubicBezTo>
                  <a:pt x="958" y="407"/>
                  <a:pt x="954" y="585"/>
                  <a:pt x="1042" y="618"/>
                </a:cubicBezTo>
                <a:cubicBezTo>
                  <a:pt x="1130" y="651"/>
                  <a:pt x="1305" y="536"/>
                  <a:pt x="1398" y="567"/>
                </a:cubicBezTo>
                <a:cubicBezTo>
                  <a:pt x="1491" y="598"/>
                  <a:pt x="1532" y="749"/>
                  <a:pt x="1601" y="804"/>
                </a:cubicBezTo>
                <a:cubicBezTo>
                  <a:pt x="1670" y="859"/>
                  <a:pt x="1703" y="879"/>
                  <a:pt x="1813" y="897"/>
                </a:cubicBezTo>
                <a:cubicBezTo>
                  <a:pt x="1923" y="915"/>
                  <a:pt x="2139" y="896"/>
                  <a:pt x="2262" y="914"/>
                </a:cubicBezTo>
                <a:cubicBezTo>
                  <a:pt x="2385" y="932"/>
                  <a:pt x="2388" y="992"/>
                  <a:pt x="2550" y="1008"/>
                </a:cubicBezTo>
                <a:cubicBezTo>
                  <a:pt x="2712" y="1024"/>
                  <a:pt x="3077" y="1000"/>
                  <a:pt x="3236" y="1008"/>
                </a:cubicBezTo>
                <a:cubicBezTo>
                  <a:pt x="3395" y="1016"/>
                  <a:pt x="3411" y="1054"/>
                  <a:pt x="3507" y="1058"/>
                </a:cubicBezTo>
                <a:cubicBezTo>
                  <a:pt x="3603" y="1062"/>
                  <a:pt x="3729" y="1020"/>
                  <a:pt x="3812" y="1033"/>
                </a:cubicBezTo>
                <a:cubicBezTo>
                  <a:pt x="3895" y="1046"/>
                  <a:pt x="3958" y="1117"/>
                  <a:pt x="4007" y="1135"/>
                </a:cubicBezTo>
              </a:path>
            </a:pathLst>
          </a:custGeom>
          <a:noFill/>
          <a:ln w="38100">
            <a:solidFill>
              <a:schemeClr val="accent2"/>
            </a:solidFill>
            <a:round/>
            <a:headEnd/>
            <a:tailEnd/>
          </a:ln>
        </p:spPr>
        <p:txBody>
          <a:bodyPr>
            <a:prstTxWarp prst="textNoShape">
              <a:avLst/>
            </a:prstTxWarp>
          </a:bodyPr>
          <a:lstStyle/>
          <a:p>
            <a:endParaRPr lang="en-US">
              <a:solidFill>
                <a:srgbClr val="000000"/>
              </a:solidFill>
              <a:ea typeface="Arial" charset="0"/>
              <a:cs typeface="Arial" charset="0"/>
            </a:endParaRPr>
          </a:p>
        </p:txBody>
      </p:sp>
      <p:sp>
        <p:nvSpPr>
          <p:cNvPr id="123913" name="Text Box 10"/>
          <p:cNvSpPr txBox="1">
            <a:spLocks noChangeArrowheads="1"/>
          </p:cNvSpPr>
          <p:nvPr/>
        </p:nvSpPr>
        <p:spPr bwMode="auto">
          <a:xfrm>
            <a:off x="5149850" y="4648200"/>
            <a:ext cx="1152525" cy="519113"/>
          </a:xfrm>
          <a:prstGeom prst="rect">
            <a:avLst/>
          </a:prstGeom>
          <a:noFill/>
          <a:ln w="9525">
            <a:noFill/>
            <a:miter lim="800000"/>
            <a:headEnd/>
            <a:tailEnd/>
          </a:ln>
        </p:spPr>
        <p:txBody>
          <a:bodyPr wrap="none">
            <a:prstTxWarp prst="textNoShape">
              <a:avLst/>
            </a:prstTxWarp>
            <a:spAutoFit/>
          </a:bodyPr>
          <a:lstStyle/>
          <a:p>
            <a:r>
              <a:rPr lang="en-US" sz="2800" u="sng">
                <a:solidFill>
                  <a:srgbClr val="000000"/>
                </a:solidFill>
                <a:ea typeface="Arial" charset="0"/>
                <a:cs typeface="Arial" charset="0"/>
              </a:rPr>
              <a:t>Frailty</a:t>
            </a:r>
          </a:p>
        </p:txBody>
      </p:sp>
      <p:sp>
        <p:nvSpPr>
          <p:cNvPr id="13" name="TextBox 12"/>
          <p:cNvSpPr txBox="1"/>
          <p:nvPr/>
        </p:nvSpPr>
        <p:spPr>
          <a:xfrm>
            <a:off x="2971800" y="3574236"/>
            <a:ext cx="2754315" cy="1077218"/>
          </a:xfrm>
          <a:prstGeom prst="rect">
            <a:avLst/>
          </a:prstGeom>
          <a:solidFill>
            <a:srgbClr val="FFFF00"/>
          </a:solidFill>
        </p:spPr>
        <p:txBody>
          <a:bodyPr>
            <a:spAutoFit/>
          </a:bodyPr>
          <a:lstStyle/>
          <a:p>
            <a:pPr algn="ctr" fontAlgn="auto">
              <a:spcBef>
                <a:spcPts val="0"/>
              </a:spcBef>
              <a:spcAft>
                <a:spcPts val="0"/>
              </a:spcAft>
              <a:defRPr/>
            </a:pPr>
            <a:r>
              <a:rPr lang="en-US" sz="3200" b="1" dirty="0">
                <a:ln w="18000">
                  <a:solidFill>
                    <a:srgbClr val="333399">
                      <a:satMod val="140000"/>
                    </a:srgbClr>
                  </a:solidFill>
                  <a:prstDash val="solid"/>
                  <a:miter lim="800000"/>
                </a:ln>
                <a:noFill/>
                <a:effectLst>
                  <a:outerShdw blurRad="25500" dist="23000" dir="7020000" algn="tl">
                    <a:srgbClr val="000000">
                      <a:alpha val="50000"/>
                    </a:srgbClr>
                  </a:outerShdw>
                </a:effectLst>
                <a:latin typeface="+mn-lt"/>
                <a:ea typeface="ＭＳ Ｐゴシック" pitchFamily="34" charset="-128"/>
                <a:cs typeface="Arial" charset="0"/>
              </a:rPr>
              <a:t>ACP &amp; </a:t>
            </a:r>
            <a:r>
              <a:rPr lang="en-US" sz="3200" b="1" dirty="0">
                <a:ln w="18000">
                  <a:solidFill>
                    <a:srgbClr val="333399">
                      <a:satMod val="140000"/>
                    </a:srgbClr>
                  </a:solidFill>
                  <a:prstDash val="solid"/>
                  <a:miter lim="800000"/>
                </a:ln>
                <a:solidFill>
                  <a:srgbClr val="2D2D8A">
                    <a:lumMod val="75000"/>
                  </a:srgbClr>
                </a:solidFill>
                <a:effectLst>
                  <a:outerShdw blurRad="25500" dist="23000" dir="7020000" algn="tl">
                    <a:srgbClr val="000000">
                      <a:alpha val="50000"/>
                    </a:srgbClr>
                  </a:outerShdw>
                </a:effectLst>
                <a:latin typeface="+mn-lt"/>
                <a:ea typeface="ＭＳ Ｐゴシック" pitchFamily="34" charset="-128"/>
                <a:cs typeface="Arial" charset="0"/>
              </a:rPr>
              <a:t>TPOPP</a:t>
            </a:r>
          </a:p>
        </p:txBody>
      </p:sp>
      <p:cxnSp>
        <p:nvCxnSpPr>
          <p:cNvPr id="123915" name="Straight Arrow Connector 15"/>
          <p:cNvCxnSpPr>
            <a:cxnSpLocks noChangeShapeType="1"/>
          </p:cNvCxnSpPr>
          <p:nvPr/>
        </p:nvCxnSpPr>
        <p:spPr bwMode="auto">
          <a:xfrm flipH="1">
            <a:off x="2057400" y="4191000"/>
            <a:ext cx="1619250" cy="457200"/>
          </a:xfrm>
          <a:prstGeom prst="straightConnector1">
            <a:avLst/>
          </a:prstGeom>
          <a:noFill/>
          <a:ln w="9525">
            <a:solidFill>
              <a:schemeClr val="accent2"/>
            </a:solidFill>
            <a:round/>
            <a:headEnd/>
            <a:tailEnd type="arrow" w="med" len="med"/>
          </a:ln>
        </p:spPr>
      </p:cxnSp>
      <p:cxnSp>
        <p:nvCxnSpPr>
          <p:cNvPr id="123916" name="Straight Arrow Connector 17"/>
          <p:cNvCxnSpPr>
            <a:cxnSpLocks noChangeShapeType="1"/>
          </p:cNvCxnSpPr>
          <p:nvPr/>
        </p:nvCxnSpPr>
        <p:spPr bwMode="auto">
          <a:xfrm flipH="1">
            <a:off x="3810000" y="4221163"/>
            <a:ext cx="854075" cy="1046162"/>
          </a:xfrm>
          <a:prstGeom prst="straightConnector1">
            <a:avLst/>
          </a:prstGeom>
          <a:noFill/>
          <a:ln w="9525">
            <a:solidFill>
              <a:schemeClr val="accent2"/>
            </a:solidFill>
            <a:round/>
            <a:headEnd/>
            <a:tailEnd type="arrow" w="med" len="med"/>
          </a:ln>
        </p:spPr>
      </p:cxnSp>
      <p:sp>
        <p:nvSpPr>
          <p:cNvPr id="26640" name="Rectangle 16"/>
          <p:cNvSpPr>
            <a:spLocks noChangeArrowheads="1"/>
          </p:cNvSpPr>
          <p:nvPr/>
        </p:nvSpPr>
        <p:spPr bwMode="auto">
          <a:xfrm>
            <a:off x="1463675" y="304800"/>
            <a:ext cx="6400800" cy="762000"/>
          </a:xfrm>
          <a:prstGeom prst="rect">
            <a:avLst/>
          </a:prstGeom>
          <a:noFill/>
          <a:ln w="9525">
            <a:noFill/>
            <a:miter lim="800000"/>
            <a:headEnd/>
            <a:tailEnd/>
          </a:ln>
          <a:effectLst/>
        </p:spPr>
        <p:txBody>
          <a:bodyPr>
            <a:spAutoFit/>
          </a:bodyPr>
          <a:lstStyle/>
          <a:p>
            <a:pPr>
              <a:defRPr/>
            </a:pPr>
            <a:r>
              <a:rPr lang="en-US" sz="4400" b="1" dirty="0">
                <a:solidFill>
                  <a:srgbClr val="000000"/>
                </a:solidFill>
                <a:effectLst>
                  <a:outerShdw blurRad="38100" dist="38100" dir="2700000" algn="tl">
                    <a:srgbClr val="C0C0C0"/>
                  </a:outerShdw>
                </a:effectLst>
                <a:latin typeface="+mn-lt"/>
                <a:ea typeface="ＭＳ Ｐゴシック" pitchFamily="34" charset="-128"/>
                <a:cs typeface="Arial" charset="0"/>
              </a:rPr>
              <a:t>Illness Trajectories - #4</a:t>
            </a:r>
          </a:p>
        </p:txBody>
      </p:sp>
      <p:sp>
        <p:nvSpPr>
          <p:cNvPr id="123918" name="Line 5"/>
          <p:cNvSpPr>
            <a:spLocks noChangeShapeType="1"/>
          </p:cNvSpPr>
          <p:nvPr/>
        </p:nvSpPr>
        <p:spPr bwMode="auto">
          <a:xfrm flipV="1">
            <a:off x="850900" y="1184275"/>
            <a:ext cx="7239000" cy="0"/>
          </a:xfrm>
          <a:prstGeom prst="line">
            <a:avLst/>
          </a:prstGeom>
          <a:noFill/>
          <a:ln w="47625">
            <a:solidFill>
              <a:srgbClr val="993366"/>
            </a:solidFill>
            <a:round/>
            <a:headEnd/>
            <a:tailEnd/>
          </a:ln>
        </p:spPr>
        <p:txBody>
          <a:bodyPr wrap="none" anchor="ctr">
            <a:prstTxWarp prst="textNoShape">
              <a:avLst/>
            </a:prstTxWarp>
          </a:bodyPr>
          <a:lstStyle/>
          <a:p>
            <a:endParaRPr lang="en-US"/>
          </a:p>
        </p:txBody>
      </p:sp>
      <p:pic>
        <p:nvPicPr>
          <p:cNvPr id="16" name="Picture 1028" descr="TPOPP_Logo_WICHITA"/>
          <p:cNvPicPr>
            <a:picLocks noChangeAspect="1" noChangeArrowheads="1"/>
          </p:cNvPicPr>
          <p:nvPr/>
        </p:nvPicPr>
        <p:blipFill>
          <a:blip r:embed="rId3"/>
          <a:srcRect/>
          <a:stretch>
            <a:fillRect/>
          </a:stretch>
        </p:blipFill>
        <p:spPr bwMode="auto">
          <a:xfrm>
            <a:off x="477416" y="6046788"/>
            <a:ext cx="2438400" cy="81121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p:txBody>
          <a:bodyPr/>
          <a:lstStyle/>
          <a:p>
            <a:r>
              <a:rPr lang="en-US" b="1" dirty="0">
                <a:solidFill>
                  <a:schemeClr val="accent2"/>
                </a:solidFill>
                <a:effectLst>
                  <a:outerShdw blurRad="38100" dist="38100" dir="2700000" algn="tl">
                    <a:srgbClr val="000000">
                      <a:alpha val="43137"/>
                    </a:srgbClr>
                  </a:outerShdw>
                </a:effectLst>
              </a:rPr>
              <a:t>Where does death occur?</a:t>
            </a:r>
          </a:p>
        </p:txBody>
      </p:sp>
      <p:sp>
        <p:nvSpPr>
          <p:cNvPr id="3" name="Content Placeholder 2"/>
          <p:cNvSpPr>
            <a:spLocks noGrp="1"/>
          </p:cNvSpPr>
          <p:nvPr>
            <p:ph idx="1"/>
          </p:nvPr>
        </p:nvSpPr>
        <p:spPr>
          <a:xfrm>
            <a:off x="457200" y="1484784"/>
            <a:ext cx="8229600" cy="4104456"/>
          </a:xfrm>
        </p:spPr>
        <p:txBody>
          <a:bodyPr>
            <a:normAutofit fontScale="92500" lnSpcReduction="10000"/>
          </a:bodyPr>
          <a:lstStyle/>
          <a:p>
            <a:pPr marL="0" indent="0" eaLnBrk="1" hangingPunct="1">
              <a:lnSpc>
                <a:spcPct val="110000"/>
              </a:lnSpc>
              <a:spcBef>
                <a:spcPct val="0"/>
              </a:spcBef>
            </a:pPr>
            <a:r>
              <a:rPr lang="en-US" sz="2400" dirty="0" smtClean="0">
                <a:solidFill>
                  <a:srgbClr val="000000"/>
                </a:solidFill>
                <a:effectLst>
                  <a:outerShdw blurRad="38100" dist="38100" dir="2700000" algn="tl">
                    <a:srgbClr val="DDDDDD"/>
                  </a:outerShdw>
                </a:effectLst>
                <a:ea typeface="Arial" charset="0"/>
                <a:cs typeface="Arial" charset="0"/>
              </a:rPr>
              <a:t>  2.45 million deaths in 2011 in the U.S.</a:t>
            </a:r>
          </a:p>
          <a:p>
            <a:pPr marL="0" indent="0" eaLnBrk="1" hangingPunct="1">
              <a:lnSpc>
                <a:spcPct val="110000"/>
              </a:lnSpc>
              <a:spcBef>
                <a:spcPct val="0"/>
              </a:spcBef>
              <a:buFontTx/>
              <a:buNone/>
            </a:pPr>
            <a:endParaRPr lang="en-US" sz="2400" dirty="0" smtClean="0">
              <a:solidFill>
                <a:srgbClr val="000000"/>
              </a:solidFill>
              <a:effectLst>
                <a:outerShdw blurRad="38100" dist="38100" dir="2700000" algn="tl">
                  <a:srgbClr val="DDDDDD"/>
                </a:outerShdw>
              </a:effectLst>
              <a:ea typeface="Arial" charset="0"/>
              <a:cs typeface="Arial" charset="0"/>
            </a:endParaRPr>
          </a:p>
          <a:p>
            <a:pPr marL="0" indent="0" eaLnBrk="1" hangingPunct="1">
              <a:lnSpc>
                <a:spcPct val="110000"/>
              </a:lnSpc>
              <a:spcBef>
                <a:spcPct val="0"/>
              </a:spcBef>
            </a:pPr>
            <a:r>
              <a:rPr lang="en-US" sz="2400" dirty="0" smtClean="0">
                <a:solidFill>
                  <a:srgbClr val="000000"/>
                </a:solidFill>
                <a:effectLst>
                  <a:outerShdw blurRad="38100" dist="38100" dir="2700000" algn="tl">
                    <a:srgbClr val="DDDDDD"/>
                  </a:outerShdw>
                </a:effectLst>
                <a:ea typeface="Arial" charset="0"/>
                <a:cs typeface="Arial" charset="0"/>
              </a:rPr>
              <a:t>  25% at home, 25% in long term care</a:t>
            </a:r>
          </a:p>
          <a:p>
            <a:pPr marL="0" indent="0" eaLnBrk="1" hangingPunct="1">
              <a:lnSpc>
                <a:spcPct val="110000"/>
              </a:lnSpc>
              <a:spcBef>
                <a:spcPct val="0"/>
              </a:spcBef>
              <a:buFontTx/>
              <a:buNone/>
            </a:pPr>
            <a:endParaRPr lang="en-US" sz="2400" dirty="0" smtClean="0">
              <a:solidFill>
                <a:srgbClr val="000000"/>
              </a:solidFill>
              <a:effectLst>
                <a:outerShdw blurRad="38100" dist="38100" dir="2700000" algn="tl">
                  <a:srgbClr val="DDDDDD"/>
                </a:outerShdw>
              </a:effectLst>
              <a:ea typeface="Arial" charset="0"/>
              <a:cs typeface="Arial" charset="0"/>
            </a:endParaRPr>
          </a:p>
          <a:p>
            <a:pPr marL="0" indent="0" eaLnBrk="1" hangingPunct="1">
              <a:lnSpc>
                <a:spcPct val="110000"/>
              </a:lnSpc>
              <a:spcBef>
                <a:spcPct val="0"/>
              </a:spcBef>
            </a:pPr>
            <a:r>
              <a:rPr lang="en-US" sz="2400" dirty="0" smtClean="0">
                <a:solidFill>
                  <a:srgbClr val="000000"/>
                </a:solidFill>
                <a:effectLst>
                  <a:outerShdw blurRad="38100" dist="38100" dir="2700000" algn="tl">
                    <a:srgbClr val="DDDDDD"/>
                  </a:outerShdw>
                </a:effectLst>
                <a:ea typeface="Arial" charset="0"/>
                <a:cs typeface="Arial" charset="0"/>
              </a:rPr>
              <a:t>  50% of those happen in the hospital</a:t>
            </a:r>
          </a:p>
          <a:p>
            <a:pPr marL="0" indent="0" eaLnBrk="1" hangingPunct="1">
              <a:lnSpc>
                <a:spcPct val="110000"/>
              </a:lnSpc>
              <a:spcBef>
                <a:spcPct val="0"/>
              </a:spcBef>
              <a:buFontTx/>
              <a:buNone/>
            </a:pPr>
            <a:r>
              <a:rPr lang="en-US" sz="2400" dirty="0" smtClean="0">
                <a:solidFill>
                  <a:srgbClr val="000000"/>
                </a:solidFill>
                <a:effectLst>
                  <a:outerShdw blurRad="38100" dist="38100" dir="2700000" algn="tl">
                    <a:srgbClr val="DDDDDD"/>
                  </a:outerShdw>
                </a:effectLst>
                <a:ea typeface="Arial" charset="0"/>
                <a:cs typeface="Arial" charset="0"/>
              </a:rPr>
              <a:t>    	75-90% of hospital deaths happen after a decision to 	remove or not start some form of artificial life support</a:t>
            </a:r>
          </a:p>
          <a:p>
            <a:pPr marL="0" indent="0" eaLnBrk="1" hangingPunct="1">
              <a:lnSpc>
                <a:spcPct val="110000"/>
              </a:lnSpc>
              <a:spcBef>
                <a:spcPct val="0"/>
              </a:spcBef>
              <a:buFontTx/>
              <a:buNone/>
            </a:pPr>
            <a:endParaRPr lang="en-US" sz="2400" dirty="0" smtClean="0">
              <a:solidFill>
                <a:srgbClr val="000000"/>
              </a:solidFill>
              <a:effectLst>
                <a:outerShdw blurRad="38100" dist="38100" dir="2700000" algn="tl">
                  <a:srgbClr val="DDDDDD"/>
                </a:outerShdw>
              </a:effectLst>
              <a:ea typeface="Arial" charset="0"/>
              <a:cs typeface="Arial" charset="0"/>
            </a:endParaRPr>
          </a:p>
          <a:p>
            <a:pPr marL="0" indent="0" eaLnBrk="1" hangingPunct="1">
              <a:lnSpc>
                <a:spcPct val="110000"/>
              </a:lnSpc>
              <a:spcBef>
                <a:spcPct val="0"/>
              </a:spcBef>
            </a:pPr>
            <a:r>
              <a:rPr lang="en-US" sz="2400" dirty="0" smtClean="0">
                <a:solidFill>
                  <a:srgbClr val="000000"/>
                </a:solidFill>
                <a:effectLst>
                  <a:outerShdw blurRad="38100" dist="38100" dir="2700000" algn="tl">
                    <a:srgbClr val="DDDDDD"/>
                  </a:outerShdw>
                </a:effectLst>
                <a:ea typeface="Arial" charset="0"/>
                <a:cs typeface="Arial" charset="0"/>
              </a:rPr>
              <a:t>  Short hospice length of stay</a:t>
            </a:r>
          </a:p>
          <a:p>
            <a:pPr marL="0" indent="0" eaLnBrk="1" hangingPunct="1">
              <a:lnSpc>
                <a:spcPct val="110000"/>
              </a:lnSpc>
              <a:spcBef>
                <a:spcPct val="0"/>
              </a:spcBef>
              <a:buFontTx/>
              <a:buNone/>
            </a:pPr>
            <a:r>
              <a:rPr lang="en-US" sz="2400" dirty="0" smtClean="0">
                <a:solidFill>
                  <a:srgbClr val="000000"/>
                </a:solidFill>
                <a:effectLst>
                  <a:outerShdw blurRad="38100" dist="38100" dir="2700000" algn="tl">
                    <a:srgbClr val="DDDDDD"/>
                  </a:outerShdw>
                </a:effectLst>
                <a:ea typeface="Arial" charset="0"/>
                <a:cs typeface="Arial" charset="0"/>
              </a:rPr>
              <a:t>      	35% of people are on hospice &lt; 7 days</a:t>
            </a:r>
          </a:p>
          <a:p>
            <a:pPr marL="0" indent="0" eaLnBrk="1" hangingPunct="1">
              <a:lnSpc>
                <a:spcPct val="110000"/>
              </a:lnSpc>
              <a:spcBef>
                <a:spcPct val="0"/>
              </a:spcBef>
              <a:buFontTx/>
              <a:buNone/>
            </a:pPr>
            <a:r>
              <a:rPr lang="en-US" sz="2400" dirty="0" smtClean="0">
                <a:solidFill>
                  <a:srgbClr val="000000"/>
                </a:solidFill>
                <a:effectLst>
                  <a:outerShdw blurRad="38100" dist="38100" dir="2700000" algn="tl">
                    <a:srgbClr val="DDDDDD"/>
                  </a:outerShdw>
                </a:effectLst>
                <a:ea typeface="Arial" charset="0"/>
                <a:cs typeface="Arial" charset="0"/>
              </a:rPr>
              <a:t>      	Median length of stay in hospice: 19 days </a:t>
            </a:r>
          </a:p>
          <a:p>
            <a:pPr marL="0" indent="0" algn="ctr" eaLnBrk="1" hangingPunct="1">
              <a:spcBef>
                <a:spcPct val="0"/>
              </a:spcBef>
              <a:buFontTx/>
              <a:buNone/>
            </a:pPr>
            <a:endParaRPr lang="en-US" sz="2400" b="1" dirty="0" smtClean="0">
              <a:solidFill>
                <a:srgbClr val="262673"/>
              </a:solidFill>
            </a:endParaRPr>
          </a:p>
        </p:txBody>
      </p:sp>
      <p:pic>
        <p:nvPicPr>
          <p:cNvPr id="5" name="Picture 1028" descr="TPOPP_Logo_WICHITA"/>
          <p:cNvPicPr>
            <a:picLocks noChangeAspect="1" noChangeArrowheads="1"/>
          </p:cNvPicPr>
          <p:nvPr/>
        </p:nvPicPr>
        <p:blipFill>
          <a:blip r:embed="rId2"/>
          <a:srcRect/>
          <a:stretch>
            <a:fillRect/>
          </a:stretch>
        </p:blipFill>
        <p:spPr bwMode="auto">
          <a:xfrm>
            <a:off x="477416" y="6046788"/>
            <a:ext cx="2438400" cy="811212"/>
          </a:xfrm>
          <a:prstGeom prst="rect">
            <a:avLst/>
          </a:prstGeom>
          <a:noFill/>
        </p:spPr>
      </p:pic>
      <p:sp>
        <p:nvSpPr>
          <p:cNvPr id="2" name="TextBox 1"/>
          <p:cNvSpPr txBox="1"/>
          <p:nvPr/>
        </p:nvSpPr>
        <p:spPr>
          <a:xfrm>
            <a:off x="5724128" y="5733256"/>
            <a:ext cx="2808312" cy="307777"/>
          </a:xfrm>
          <a:prstGeom prst="rect">
            <a:avLst/>
          </a:prstGeom>
          <a:noFill/>
        </p:spPr>
        <p:txBody>
          <a:bodyPr wrap="square" rtlCol="0">
            <a:spAutoFit/>
          </a:bodyPr>
          <a:lstStyle/>
          <a:p>
            <a:r>
              <a:rPr lang="en-US" sz="1400" dirty="0" smtClean="0"/>
              <a:t>NHPCO Facts and Figures 2011</a:t>
            </a:r>
            <a:endParaRPr lang="en-US" sz="1400" dirty="0"/>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What is </a:t>
            </a:r>
            <a:r>
              <a:rPr lang="en-US" b="1" dirty="0" smtClean="0">
                <a:solidFill>
                  <a:schemeClr val="accent2"/>
                </a:solidFill>
                <a:effectLst>
                  <a:outerShdw blurRad="38100" dist="38100" dir="2700000" algn="tl">
                    <a:srgbClr val="000000">
                      <a:alpha val="43137"/>
                    </a:srgbClr>
                  </a:outerShdw>
                </a:effectLst>
              </a:rPr>
              <a:t>TPOPP</a:t>
            </a:r>
            <a:r>
              <a:rPr lang="en-US" b="1" dirty="0" smtClean="0">
                <a:solidFill>
                  <a:schemeClr val="tx1"/>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228600" y="1371600"/>
            <a:ext cx="8229600" cy="4525963"/>
          </a:xfrm>
        </p:spPr>
        <p:txBody>
          <a:bodyPr/>
          <a:lstStyle/>
          <a:p>
            <a:pPr>
              <a:defRPr/>
            </a:pPr>
            <a:r>
              <a:rPr lang="en-US" b="1" u="sng" dirty="0" smtClean="0">
                <a:effectLst>
                  <a:outerShdw blurRad="38100" dist="38100" dir="2700000" algn="tl">
                    <a:srgbClr val="000000">
                      <a:alpha val="43137"/>
                    </a:srgbClr>
                  </a:outerShdw>
                </a:effectLst>
              </a:rPr>
              <a:t>T</a:t>
            </a:r>
            <a:r>
              <a:rPr lang="en-US" dirty="0" smtClean="0"/>
              <a:t>ransportable </a:t>
            </a:r>
            <a:r>
              <a:rPr lang="en-US" b="1" u="sng" dirty="0" smtClean="0"/>
              <a:t>P</a:t>
            </a:r>
            <a:r>
              <a:rPr lang="en-US" dirty="0" smtClean="0"/>
              <a:t>hysician </a:t>
            </a:r>
            <a:r>
              <a:rPr lang="en-US" b="1" u="sng" dirty="0" smtClean="0"/>
              <a:t>O</a:t>
            </a:r>
            <a:r>
              <a:rPr lang="en-US" dirty="0" smtClean="0"/>
              <a:t>rders for </a:t>
            </a:r>
            <a:r>
              <a:rPr lang="en-US" b="1" u="sng" dirty="0" smtClean="0"/>
              <a:t>P</a:t>
            </a:r>
            <a:r>
              <a:rPr lang="en-US" dirty="0" smtClean="0"/>
              <a:t>atient </a:t>
            </a:r>
            <a:r>
              <a:rPr lang="en-US" b="1" u="sng" dirty="0" smtClean="0"/>
              <a:t>P</a:t>
            </a:r>
            <a:r>
              <a:rPr lang="en-US" dirty="0" smtClean="0"/>
              <a:t>references</a:t>
            </a:r>
          </a:p>
          <a:p>
            <a:pPr>
              <a:defRPr/>
            </a:pPr>
            <a:endParaRPr lang="en-US" sz="2000" dirty="0"/>
          </a:p>
          <a:p>
            <a:pPr>
              <a:defRPr/>
            </a:pPr>
            <a:r>
              <a:rPr lang="en-US" sz="2800" dirty="0" smtClean="0"/>
              <a:t>Modeled on the Physician Orders for Life Sustaining Treatment</a:t>
            </a:r>
            <a:r>
              <a:rPr lang="en-US" sz="2800" b="1" dirty="0">
                <a:solidFill>
                  <a:srgbClr val="000000"/>
                </a:solidFill>
              </a:rPr>
              <a:t> </a:t>
            </a:r>
            <a:r>
              <a:rPr lang="en-US" sz="2800" b="1" dirty="0" smtClean="0">
                <a:solidFill>
                  <a:srgbClr val="000000"/>
                </a:solidFill>
              </a:rPr>
              <a:t>(POLST</a:t>
            </a:r>
            <a:r>
              <a:rPr lang="en-US" sz="2800" dirty="0" smtClean="0"/>
              <a:t>) paradigm</a:t>
            </a:r>
          </a:p>
          <a:p>
            <a:pPr>
              <a:defRPr/>
            </a:pPr>
            <a:endParaRPr lang="en-US" sz="2000" dirty="0" smtClean="0"/>
          </a:p>
          <a:p>
            <a:pPr>
              <a:defRPr/>
            </a:pPr>
            <a:r>
              <a:rPr lang="en-US" sz="2800" dirty="0" smtClean="0"/>
              <a:t>One of the efforts underway nationally to address conversations about end of life care. POLST started in Oregon and Washington over 20 years ago.</a:t>
            </a:r>
            <a:endParaRPr lang="en-US" sz="2800" dirty="0"/>
          </a:p>
        </p:txBody>
      </p:sp>
      <p:sp>
        <p:nvSpPr>
          <p:cNvPr id="103427" name="Footer Placeholder 3"/>
          <p:cNvSpPr>
            <a:spLocks noGrp="1"/>
          </p:cNvSpPr>
          <p:nvPr>
            <p:ph type="ftr" sz="quarter" idx="11"/>
          </p:nvPr>
        </p:nvSpPr>
        <p:spPr>
          <a:xfrm>
            <a:off x="1143000" y="5791200"/>
            <a:ext cx="6934200" cy="930275"/>
          </a:xfrm>
          <a:noFill/>
        </p:spPr>
        <p:txBody>
          <a:bodyPr/>
          <a:lstStyle/>
          <a:p>
            <a:endParaRPr lang="en-US" sz="1800" b="1" smtClean="0"/>
          </a:p>
          <a:p>
            <a:endParaRPr lang="en-US" sz="2400" b="1" smtClean="0"/>
          </a:p>
        </p:txBody>
      </p:sp>
      <p:pic>
        <p:nvPicPr>
          <p:cNvPr id="5" name="Picture 1028" descr="TPOPP_Logo_WICHITA"/>
          <p:cNvPicPr>
            <a:picLocks noChangeAspect="1" noChangeArrowheads="1"/>
          </p:cNvPicPr>
          <p:nvPr/>
        </p:nvPicPr>
        <p:blipFill>
          <a:blip r:embed="rId2"/>
          <a:srcRect/>
          <a:stretch>
            <a:fillRect/>
          </a:stretch>
        </p:blipFill>
        <p:spPr bwMode="auto">
          <a:xfrm>
            <a:off x="477416" y="6046788"/>
            <a:ext cx="2438400" cy="811212"/>
          </a:xfrm>
          <a:prstGeom prst="rect">
            <a:avLst/>
          </a:prstGeom>
          <a:noFill/>
        </p:spPr>
      </p:pic>
    </p:spTree>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3"/>
          <p:cNvSpPr>
            <a:spLocks noGrp="1"/>
          </p:cNvSpPr>
          <p:nvPr>
            <p:ph type="title"/>
          </p:nvPr>
        </p:nvSpPr>
        <p:spPr/>
        <p:txBody>
          <a:bodyPr/>
          <a:lstStyle/>
          <a:p>
            <a:r>
              <a:rPr lang="en-US" b="1" dirty="0">
                <a:solidFill>
                  <a:srgbClr val="000000"/>
                </a:solidFill>
                <a:effectLst>
                  <a:outerShdw blurRad="38100" dist="38100" dir="2700000" algn="tl">
                    <a:srgbClr val="000000">
                      <a:alpha val="43137"/>
                    </a:srgbClr>
                  </a:outerShdw>
                </a:effectLst>
              </a:rPr>
              <a:t>Why use </a:t>
            </a:r>
            <a:r>
              <a:rPr lang="en-US" b="1" dirty="0">
                <a:solidFill>
                  <a:srgbClr val="333399"/>
                </a:solidFill>
                <a:effectLst>
                  <a:outerShdw blurRad="38100" dist="38100" dir="2700000" algn="tl">
                    <a:srgbClr val="000000">
                      <a:alpha val="43137"/>
                    </a:srgbClr>
                  </a:outerShdw>
                </a:effectLst>
              </a:rPr>
              <a:t>TPOPP</a:t>
            </a:r>
            <a:r>
              <a:rPr lang="en-US" b="1" dirty="0">
                <a:solidFill>
                  <a:srgbClr val="000000"/>
                </a:solidFill>
                <a:effectLst>
                  <a:outerShdw blurRad="38100" dist="38100" dir="2700000" algn="tl">
                    <a:srgbClr val="000000">
                      <a:alpha val="43137"/>
                    </a:srgbClr>
                  </a:outerShdw>
                </a:effectLst>
              </a:rPr>
              <a:t>?</a:t>
            </a:r>
            <a:endParaRPr lang="en-US" b="1" dirty="0">
              <a:effectLst>
                <a:outerShdw blurRad="38100" dist="38100" dir="2700000" algn="tl">
                  <a:srgbClr val="000000">
                    <a:alpha val="43137"/>
                  </a:srgbClr>
                </a:outerShdw>
              </a:effectLst>
            </a:endParaRPr>
          </a:p>
        </p:txBody>
      </p:sp>
      <p:sp>
        <p:nvSpPr>
          <p:cNvPr id="108547" name="Content Placeholder 4"/>
          <p:cNvSpPr>
            <a:spLocks noGrp="1"/>
          </p:cNvSpPr>
          <p:nvPr>
            <p:ph sz="half" idx="1"/>
          </p:nvPr>
        </p:nvSpPr>
        <p:spPr/>
        <p:txBody>
          <a:bodyPr>
            <a:normAutofit lnSpcReduction="10000"/>
          </a:bodyPr>
          <a:lstStyle/>
          <a:p>
            <a:pPr>
              <a:defRPr/>
            </a:pPr>
            <a:r>
              <a:rPr lang="en-US" dirty="0" smtClean="0">
                <a:solidFill>
                  <a:srgbClr val="000000"/>
                </a:solidFill>
                <a:ea typeface="ＭＳ Ｐゴシック" pitchFamily="34" charset="-128"/>
              </a:rPr>
              <a:t>It is a </a:t>
            </a:r>
            <a:r>
              <a:rPr lang="en-US" b="1" dirty="0" smtClean="0">
                <a:solidFill>
                  <a:srgbClr val="000000"/>
                </a:solidFill>
                <a:ea typeface="ＭＳ Ｐゴシック" pitchFamily="34" charset="-128"/>
              </a:rPr>
              <a:t>Physician Order </a:t>
            </a:r>
            <a:r>
              <a:rPr lang="en-US" dirty="0" smtClean="0">
                <a:solidFill>
                  <a:srgbClr val="000000"/>
                </a:solidFill>
                <a:ea typeface="ＭＳ Ｐゴシック" pitchFamily="34" charset="-128"/>
              </a:rPr>
              <a:t>sheet</a:t>
            </a:r>
          </a:p>
          <a:p>
            <a:pPr marL="0" indent="0">
              <a:buFontTx/>
              <a:buNone/>
              <a:defRPr/>
            </a:pPr>
            <a:endParaRPr lang="en-US" dirty="0">
              <a:ea typeface="ＭＳ Ｐゴシック" pitchFamily="34" charset="-128"/>
            </a:endParaRPr>
          </a:p>
          <a:p>
            <a:pPr>
              <a:defRPr/>
            </a:pPr>
            <a:r>
              <a:rPr lang="en-US" dirty="0" smtClean="0">
                <a:ea typeface="ＭＳ Ｐゴシック" pitchFamily="34" charset="-128"/>
              </a:rPr>
              <a:t>Form travels to all points of care</a:t>
            </a:r>
          </a:p>
          <a:p>
            <a:pPr>
              <a:defRPr/>
            </a:pPr>
            <a:endParaRPr lang="en-US" dirty="0">
              <a:ea typeface="ＭＳ Ｐゴシック" pitchFamily="34" charset="-128"/>
            </a:endParaRPr>
          </a:p>
          <a:p>
            <a:pPr>
              <a:defRPr/>
            </a:pPr>
            <a:r>
              <a:rPr lang="en-US" dirty="0">
                <a:solidFill>
                  <a:srgbClr val="000000"/>
                </a:solidFill>
                <a:ea typeface="ＭＳ Ｐゴシック" pitchFamily="34" charset="-128"/>
              </a:rPr>
              <a:t>Minimizes confusion regarding a person’s treatment preferences at end of life</a:t>
            </a:r>
          </a:p>
          <a:p>
            <a:pPr>
              <a:defRPr/>
            </a:pPr>
            <a:endParaRPr lang="en-US" dirty="0" smtClean="0">
              <a:ea typeface="ＭＳ Ｐゴシック" pitchFamily="34" charset="-128"/>
            </a:endParaRPr>
          </a:p>
        </p:txBody>
      </p:sp>
      <p:pic>
        <p:nvPicPr>
          <p:cNvPr id="2050" name="Picture 2" descr="C:\Users\Sarah\AppData\Local\Microsoft\Windows\Temporary Internet Files\Content.IE5\SEL9S078\MP9004027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844824"/>
            <a:ext cx="2952328" cy="39604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28" descr="TPOPP_Logo_WICHITA"/>
          <p:cNvPicPr>
            <a:picLocks noChangeAspect="1" noChangeArrowheads="1"/>
          </p:cNvPicPr>
          <p:nvPr/>
        </p:nvPicPr>
        <p:blipFill>
          <a:blip r:embed="rId4"/>
          <a:srcRect/>
          <a:stretch>
            <a:fillRect/>
          </a:stretch>
        </p:blipFill>
        <p:spPr bwMode="auto">
          <a:xfrm>
            <a:off x="477416" y="6046788"/>
            <a:ext cx="2438400" cy="81121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3"/>
          <p:cNvSpPr>
            <a:spLocks noGrp="1"/>
          </p:cNvSpPr>
          <p:nvPr>
            <p:ph type="title"/>
          </p:nvPr>
        </p:nvSpPr>
        <p:spPr/>
        <p:txBody>
          <a:bodyPr/>
          <a:lstStyle/>
          <a:p>
            <a:r>
              <a:rPr lang="en-US" b="1" dirty="0">
                <a:solidFill>
                  <a:srgbClr val="000000"/>
                </a:solidFill>
                <a:effectLst>
                  <a:outerShdw blurRad="38100" dist="38100" dir="2700000" algn="tl">
                    <a:srgbClr val="000000">
                      <a:alpha val="43137"/>
                    </a:srgbClr>
                  </a:outerShdw>
                </a:effectLst>
              </a:rPr>
              <a:t>Why use </a:t>
            </a:r>
            <a:r>
              <a:rPr lang="en-US" b="1" dirty="0">
                <a:solidFill>
                  <a:srgbClr val="333399"/>
                </a:solidFill>
                <a:effectLst>
                  <a:outerShdw blurRad="38100" dist="38100" dir="2700000" algn="tl">
                    <a:srgbClr val="000000">
                      <a:alpha val="43137"/>
                    </a:srgbClr>
                  </a:outerShdw>
                </a:effectLst>
              </a:rPr>
              <a:t>TPOPP</a:t>
            </a:r>
            <a:r>
              <a:rPr lang="en-US" b="1" dirty="0">
                <a:solidFill>
                  <a:srgbClr val="000000"/>
                </a:solidFill>
                <a:effectLst>
                  <a:outerShdw blurRad="38100" dist="38100" dir="2700000" algn="tl">
                    <a:srgbClr val="000000">
                      <a:alpha val="43137"/>
                    </a:srgbClr>
                  </a:outerShdw>
                </a:effectLst>
              </a:rPr>
              <a:t>?</a:t>
            </a:r>
            <a:endParaRPr lang="en-US" b="1" dirty="0">
              <a:effectLst>
                <a:outerShdw blurRad="38100" dist="38100" dir="2700000" algn="tl">
                  <a:srgbClr val="000000">
                    <a:alpha val="43137"/>
                  </a:srgbClr>
                </a:outerShdw>
              </a:effectLst>
            </a:endParaRPr>
          </a:p>
        </p:txBody>
      </p:sp>
      <p:sp>
        <p:nvSpPr>
          <p:cNvPr id="129026" name="Content Placeholder 4"/>
          <p:cNvSpPr>
            <a:spLocks noGrp="1"/>
          </p:cNvSpPr>
          <p:nvPr>
            <p:ph sz="half" idx="1"/>
          </p:nvPr>
        </p:nvSpPr>
        <p:spPr/>
        <p:txBody>
          <a:bodyPr/>
          <a:lstStyle/>
          <a:p>
            <a:r>
              <a:rPr lang="en-US" dirty="0" smtClean="0">
                <a:solidFill>
                  <a:srgbClr val="000000"/>
                </a:solidFill>
              </a:rPr>
              <a:t>Clarifies treatment intentions and can be updated</a:t>
            </a:r>
          </a:p>
          <a:p>
            <a:endParaRPr lang="en-US" dirty="0">
              <a:solidFill>
                <a:srgbClr val="000000"/>
              </a:solidFill>
            </a:endParaRPr>
          </a:p>
          <a:p>
            <a:r>
              <a:rPr lang="en-US" dirty="0" smtClean="0"/>
              <a:t>It is about the patient’s wishes communicated with the physician</a:t>
            </a:r>
          </a:p>
        </p:txBody>
      </p:sp>
      <p:pic>
        <p:nvPicPr>
          <p:cNvPr id="129027" name="Content Placeholder 6"/>
          <p:cNvPicPr>
            <a:picLocks noGrp="1" noChangeAspect="1"/>
          </p:cNvPicPr>
          <p:nvPr>
            <p:ph sz="half" idx="2"/>
          </p:nvPr>
        </p:nvPicPr>
        <p:blipFill>
          <a:blip r:embed="rId3"/>
          <a:stretch>
            <a:fillRect/>
          </a:stretch>
        </p:blipFill>
        <p:spPr>
          <a:xfrm>
            <a:off x="5004049" y="2060848"/>
            <a:ext cx="3672408" cy="3456384"/>
          </a:xfrm>
        </p:spPr>
      </p:pic>
      <p:pic>
        <p:nvPicPr>
          <p:cNvPr id="6" name="Picture 1028" descr="TPOPP_Logo_WICHITA"/>
          <p:cNvPicPr>
            <a:picLocks noChangeAspect="1" noChangeArrowheads="1"/>
          </p:cNvPicPr>
          <p:nvPr/>
        </p:nvPicPr>
        <p:blipFill>
          <a:blip r:embed="rId4"/>
          <a:srcRect/>
          <a:stretch>
            <a:fillRect/>
          </a:stretch>
        </p:blipFill>
        <p:spPr bwMode="auto">
          <a:xfrm>
            <a:off x="477416" y="6046788"/>
            <a:ext cx="2438400" cy="81121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5921" y="1412776"/>
            <a:ext cx="3706226" cy="484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483768" y="437763"/>
            <a:ext cx="3971087" cy="830997"/>
          </a:xfrm>
          <a:prstGeom prst="rect">
            <a:avLst/>
          </a:prstGeom>
        </p:spPr>
        <p:txBody>
          <a:bodyPr wrap="none">
            <a:spAutoFit/>
          </a:bodyPr>
          <a:lstStyle/>
          <a:p>
            <a:pPr>
              <a:defRPr/>
            </a:pPr>
            <a:r>
              <a:rPr lang="en-US" sz="4800" b="1" dirty="0">
                <a:solidFill>
                  <a:schemeClr val="accent2"/>
                </a:solidFill>
                <a:effectLst>
                  <a:outerShdw blurRad="38100" dist="38100" dir="2700000" algn="tl">
                    <a:srgbClr val="000000">
                      <a:alpha val="43137"/>
                    </a:srgbClr>
                  </a:outerShdw>
                </a:effectLst>
                <a:ea typeface="Arial" charset="0"/>
                <a:cs typeface="Arial" charset="0"/>
              </a:rPr>
              <a:t>TPOPP Form</a:t>
            </a:r>
          </a:p>
        </p:txBody>
      </p:sp>
      <p:pic>
        <p:nvPicPr>
          <p:cNvPr id="5" name="Picture 1028" descr="TPOPP_Logo_WICHITA"/>
          <p:cNvPicPr>
            <a:picLocks noChangeAspect="1" noChangeArrowheads="1"/>
          </p:cNvPicPr>
          <p:nvPr/>
        </p:nvPicPr>
        <p:blipFill>
          <a:blip r:embed="rId3"/>
          <a:srcRect/>
          <a:stretch>
            <a:fillRect/>
          </a:stretch>
        </p:blipFill>
        <p:spPr bwMode="auto">
          <a:xfrm>
            <a:off x="477416" y="6046788"/>
            <a:ext cx="2438400" cy="811212"/>
          </a:xfrm>
          <a:prstGeom prst="rect">
            <a:avLst/>
          </a:prstGeom>
          <a:noFill/>
        </p:spPr>
      </p:pic>
    </p:spTree>
    <p:extLst>
      <p:ext uri="{BB962C8B-B14F-4D97-AF65-F5344CB8AC3E}">
        <p14:creationId xmlns:p14="http://schemas.microsoft.com/office/powerpoint/2010/main" val="26144008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7" name="Footer Placeholder 1"/>
          <p:cNvSpPr>
            <a:spLocks noGrp="1"/>
          </p:cNvSpPr>
          <p:nvPr>
            <p:ph type="ftr" sz="quarter" idx="11"/>
          </p:nvPr>
        </p:nvSpPr>
        <p:spPr bwMode="auto">
          <a:noFill/>
          <a:ln>
            <a:miter lim="800000"/>
            <a:headEnd/>
            <a:tailEnd/>
          </a:ln>
        </p:spPr>
        <p:txBody>
          <a:bodyPr/>
          <a:lstStyle/>
          <a:p>
            <a:pPr fontAlgn="base">
              <a:spcBef>
                <a:spcPct val="0"/>
              </a:spcBef>
              <a:spcAft>
                <a:spcPct val="0"/>
              </a:spcAft>
            </a:pPr>
            <a:endParaRPr lang="en-US">
              <a:solidFill>
                <a:srgbClr val="898989"/>
              </a:solidFill>
              <a:ea typeface="ＭＳ Ｐゴシック" charset="-128"/>
              <a:cs typeface="ＭＳ Ｐゴシック" charset="-128"/>
            </a:endParaRPr>
          </a:p>
        </p:txBody>
      </p:sp>
      <p:sp>
        <p:nvSpPr>
          <p:cNvPr id="10" name="Title 9"/>
          <p:cNvSpPr>
            <a:spLocks noGrp="1"/>
          </p:cNvSpPr>
          <p:nvPr>
            <p:ph type="title" idx="4294967295"/>
          </p:nvPr>
        </p:nvSpPr>
        <p:spPr>
          <a:xfrm>
            <a:off x="0" y="274638"/>
            <a:ext cx="8229600" cy="1143000"/>
          </a:xfrm>
        </p:spPr>
        <p:txBody>
          <a:bodyPr>
            <a:normAutofit fontScale="90000"/>
          </a:bodyPr>
          <a:lstStyle/>
          <a:p>
            <a:pPr eaLnBrk="1" hangingPunct="1">
              <a:defRPr/>
            </a:pPr>
            <a:r>
              <a:rPr lang="en-US" sz="4000" b="1" dirty="0">
                <a:effectLst>
                  <a:outerShdw blurRad="38100" dist="38100" dir="2700000" algn="tl">
                    <a:srgbClr val="C0C0C0"/>
                  </a:outerShdw>
                </a:effectLst>
                <a:cs typeface="+mj-cs"/>
              </a:rPr>
              <a:t>Form travels with person between health care settings</a:t>
            </a:r>
          </a:p>
        </p:txBody>
      </p:sp>
      <p:sp>
        <p:nvSpPr>
          <p:cNvPr id="131074" name="TextBox 11"/>
          <p:cNvSpPr txBox="1">
            <a:spLocks noChangeArrowheads="1"/>
          </p:cNvSpPr>
          <p:nvPr/>
        </p:nvSpPr>
        <p:spPr bwMode="auto">
          <a:xfrm>
            <a:off x="838200" y="4725144"/>
            <a:ext cx="7696200" cy="822325"/>
          </a:xfrm>
          <a:prstGeom prst="rect">
            <a:avLst/>
          </a:prstGeom>
          <a:noFill/>
          <a:ln w="9525">
            <a:noFill/>
            <a:miter lim="800000"/>
            <a:headEnd/>
            <a:tailEnd/>
          </a:ln>
        </p:spPr>
        <p:txBody>
          <a:bodyPr>
            <a:prstTxWarp prst="textNoShape">
              <a:avLst/>
            </a:prstTxWarp>
            <a:spAutoFit/>
          </a:bodyPr>
          <a:lstStyle/>
          <a:p>
            <a:pPr defTabSz="457200"/>
            <a:r>
              <a:rPr lang="en-US" sz="2400" b="1" dirty="0">
                <a:solidFill>
                  <a:srgbClr val="000000"/>
                </a:solidFill>
                <a:latin typeface="Calibri" charset="0"/>
              </a:rPr>
              <a:t>Form can be copied and original sent with patient when transferred to other facilities or to medical appointments</a:t>
            </a:r>
          </a:p>
        </p:txBody>
      </p:sp>
      <p:pic>
        <p:nvPicPr>
          <p:cNvPr id="131075" name="Picture 2"/>
          <p:cNvPicPr>
            <a:picLocks noChangeAspect="1" noChangeArrowheads="1"/>
          </p:cNvPicPr>
          <p:nvPr/>
        </p:nvPicPr>
        <p:blipFill rotWithShape="1">
          <a:blip r:embed="rId3"/>
          <a:srcRect l="1656" t="10746" r="1751"/>
          <a:stretch/>
        </p:blipFill>
        <p:spPr bwMode="auto">
          <a:xfrm>
            <a:off x="204716" y="2470244"/>
            <a:ext cx="8611738" cy="1530255"/>
          </a:xfrm>
          <a:prstGeom prst="rect">
            <a:avLst/>
          </a:prstGeom>
          <a:noFill/>
          <a:ln w="9525">
            <a:noFill/>
            <a:miter lim="800000"/>
            <a:headEnd/>
            <a:tailEnd/>
          </a:ln>
        </p:spPr>
      </p:pic>
      <p:sp>
        <p:nvSpPr>
          <p:cNvPr id="131076" name="Line 5"/>
          <p:cNvSpPr>
            <a:spLocks noChangeShapeType="1"/>
          </p:cNvSpPr>
          <p:nvPr/>
        </p:nvSpPr>
        <p:spPr bwMode="auto">
          <a:xfrm flipV="1">
            <a:off x="838200" y="1641475"/>
            <a:ext cx="7239000" cy="0"/>
          </a:xfrm>
          <a:prstGeom prst="line">
            <a:avLst/>
          </a:prstGeom>
          <a:noFill/>
          <a:ln w="47625">
            <a:solidFill>
              <a:srgbClr val="993366"/>
            </a:solidFill>
            <a:round/>
            <a:headEnd/>
            <a:tailEnd/>
          </a:ln>
        </p:spPr>
        <p:txBody>
          <a:bodyPr wrap="none" anchor="ctr">
            <a:prstTxWarp prst="textNoShape">
              <a:avLst/>
            </a:prstTxWarp>
          </a:bodyPr>
          <a:lstStyle/>
          <a:p>
            <a:endParaRPr lang="en-US"/>
          </a:p>
        </p:txBody>
      </p:sp>
      <p:pic>
        <p:nvPicPr>
          <p:cNvPr id="8" name="Picture 1028" descr="TPOPP_Logo_WICHITA"/>
          <p:cNvPicPr>
            <a:picLocks noChangeAspect="1" noChangeArrowheads="1"/>
          </p:cNvPicPr>
          <p:nvPr/>
        </p:nvPicPr>
        <p:blipFill>
          <a:blip r:embed="rId4"/>
          <a:srcRect/>
          <a:stretch>
            <a:fillRect/>
          </a:stretch>
        </p:blipFill>
        <p:spPr bwMode="auto">
          <a:xfrm>
            <a:off x="477416" y="6046788"/>
            <a:ext cx="2438400" cy="81121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624" y="152400"/>
            <a:ext cx="5913798" cy="707886"/>
          </a:xfrm>
          <a:prstGeom prst="rect">
            <a:avLst/>
          </a:prstGeom>
          <a:noFill/>
        </p:spPr>
        <p:txBody>
          <a:bodyPr wrap="none">
            <a:spAutoFit/>
          </a:bodyPr>
          <a:lstStyle/>
          <a:p>
            <a:pPr>
              <a:defRPr/>
            </a:pPr>
            <a:r>
              <a:rPr lang="en-US" sz="4000" b="1" dirty="0" smtClean="0">
                <a:solidFill>
                  <a:srgbClr val="000000"/>
                </a:solidFill>
                <a:effectLst>
                  <a:outerShdw blurRad="38100" dist="38100" dir="2700000" algn="tl">
                    <a:srgbClr val="000000">
                      <a:alpha val="43137"/>
                    </a:srgbClr>
                  </a:outerShdw>
                </a:effectLst>
                <a:latin typeface="+mn-lt"/>
                <a:ea typeface="Arial" charset="0"/>
                <a:cs typeface="Arial" charset="0"/>
              </a:rPr>
              <a:t>A. Resuscitation Status</a:t>
            </a:r>
            <a:endParaRPr lang="en-US" sz="4000" b="1" dirty="0">
              <a:solidFill>
                <a:srgbClr val="000000"/>
              </a:solidFill>
              <a:effectLst>
                <a:outerShdw blurRad="38100" dist="38100" dir="2700000" algn="tl">
                  <a:srgbClr val="000000">
                    <a:alpha val="43137"/>
                  </a:srgbClr>
                </a:outerShdw>
              </a:effectLst>
              <a:latin typeface="+mn-lt"/>
              <a:ea typeface="Arial" charset="0"/>
              <a:cs typeface="Arial" charset="0"/>
            </a:endParaRPr>
          </a:p>
        </p:txBody>
      </p:sp>
      <p:sp>
        <p:nvSpPr>
          <p:cNvPr id="6" name="TextBox 5"/>
          <p:cNvSpPr txBox="1"/>
          <p:nvPr/>
        </p:nvSpPr>
        <p:spPr>
          <a:xfrm>
            <a:off x="142875" y="2635225"/>
            <a:ext cx="8534400" cy="3170099"/>
          </a:xfrm>
          <a:prstGeom prst="rect">
            <a:avLst/>
          </a:prstGeom>
          <a:noFill/>
        </p:spPr>
        <p:txBody>
          <a:bodyPr>
            <a:spAutoFit/>
          </a:bodyPr>
          <a:lstStyle/>
          <a:p>
            <a:pPr>
              <a:defRPr/>
            </a:pPr>
            <a:r>
              <a:rPr lang="en-US" sz="2800" dirty="0" smtClean="0">
                <a:solidFill>
                  <a:srgbClr val="000000"/>
                </a:solidFill>
                <a:latin typeface="+mn-lt"/>
                <a:ea typeface="Arial" charset="0"/>
                <a:cs typeface="Arial" charset="0"/>
              </a:rPr>
              <a:t> </a:t>
            </a:r>
            <a:r>
              <a:rPr lang="en-US" b="1" dirty="0" smtClean="0">
                <a:solidFill>
                  <a:srgbClr val="000000"/>
                </a:solidFill>
                <a:latin typeface="+mn-lt"/>
                <a:ea typeface="Arial" charset="0"/>
                <a:cs typeface="Arial" charset="0"/>
              </a:rPr>
              <a:t>Section A:  Resuscitation Status</a:t>
            </a:r>
            <a:endParaRPr lang="en-US" b="1" dirty="0">
              <a:solidFill>
                <a:srgbClr val="000000"/>
              </a:solidFill>
              <a:latin typeface="+mn-lt"/>
              <a:ea typeface="Arial" charset="0"/>
              <a:cs typeface="Arial" charset="0"/>
            </a:endParaRPr>
          </a:p>
          <a:p>
            <a:pPr>
              <a:defRPr/>
            </a:pPr>
            <a:r>
              <a:rPr lang="en-US" dirty="0">
                <a:solidFill>
                  <a:srgbClr val="000000"/>
                </a:solidFill>
                <a:effectLst>
                  <a:outerShdw blurRad="38100" dist="38100" dir="2700000" algn="tl">
                    <a:srgbClr val="DDDDDD"/>
                  </a:outerShdw>
                </a:effectLst>
                <a:latin typeface="+mn-lt"/>
                <a:ea typeface="Arial" charset="0"/>
                <a:cs typeface="Arial" charset="0"/>
              </a:rPr>
              <a:t> </a:t>
            </a:r>
            <a:r>
              <a:rPr lang="en-US" dirty="0" smtClean="0">
                <a:solidFill>
                  <a:srgbClr val="C00000"/>
                </a:solidFill>
                <a:effectLst>
                  <a:outerShdw blurRad="38100" dist="38100" dir="2700000" algn="tl">
                    <a:srgbClr val="DDDDDD"/>
                  </a:outerShdw>
                </a:effectLst>
                <a:latin typeface="+mn-lt"/>
                <a:ea typeface="Arial" charset="0"/>
                <a:cs typeface="Arial" charset="0"/>
              </a:rPr>
              <a:t>FOR FULL BLOWN CARDIAC ARREST</a:t>
            </a:r>
          </a:p>
          <a:p>
            <a:pPr>
              <a:defRPr/>
            </a:pPr>
            <a:endParaRPr lang="en-US" dirty="0" smtClean="0">
              <a:solidFill>
                <a:srgbClr val="C00000"/>
              </a:solidFill>
              <a:effectLst>
                <a:outerShdw blurRad="38100" dist="38100" dir="2700000" algn="tl">
                  <a:srgbClr val="DDDDDD"/>
                </a:outerShdw>
              </a:effectLst>
              <a:latin typeface="+mn-lt"/>
              <a:ea typeface="Arial" charset="0"/>
              <a:cs typeface="Arial" charset="0"/>
            </a:endParaRPr>
          </a:p>
          <a:p>
            <a:pPr marL="285750" indent="-285750">
              <a:lnSpc>
                <a:spcPct val="150000"/>
              </a:lnSpc>
              <a:buFont typeface="Wingdings" pitchFamily="2" charset="2"/>
              <a:buChar char="q"/>
              <a:defRPr/>
            </a:pPr>
            <a:r>
              <a:rPr lang="en-US" dirty="0" smtClean="0">
                <a:solidFill>
                  <a:srgbClr val="000000"/>
                </a:solidFill>
                <a:effectLst>
                  <a:outerShdw blurRad="38100" dist="38100" dir="2700000" algn="tl">
                    <a:srgbClr val="DDDDDD"/>
                  </a:outerShdw>
                </a:effectLst>
                <a:latin typeface="+mn-lt"/>
                <a:ea typeface="Arial" charset="0"/>
                <a:cs typeface="Arial" charset="0"/>
              </a:rPr>
              <a:t> Attempt Resuscitation (CPR)  </a:t>
            </a:r>
            <a:endParaRPr lang="en-US" dirty="0">
              <a:solidFill>
                <a:srgbClr val="000000"/>
              </a:solidFill>
              <a:effectLst>
                <a:outerShdw blurRad="38100" dist="38100" dir="2700000" algn="tl">
                  <a:srgbClr val="DDDDDD"/>
                </a:outerShdw>
              </a:effectLst>
              <a:latin typeface="+mn-lt"/>
              <a:ea typeface="Arial" charset="0"/>
              <a:cs typeface="Arial" charset="0"/>
            </a:endParaRPr>
          </a:p>
          <a:p>
            <a:pPr marL="285750" indent="-285750">
              <a:lnSpc>
                <a:spcPct val="150000"/>
              </a:lnSpc>
              <a:buFont typeface="Wingdings" pitchFamily="2" charset="2"/>
              <a:buChar char="q"/>
              <a:defRPr/>
            </a:pPr>
            <a:r>
              <a:rPr lang="en-US" dirty="0" smtClean="0">
                <a:solidFill>
                  <a:srgbClr val="000000"/>
                </a:solidFill>
                <a:effectLst>
                  <a:outerShdw blurRad="38100" dist="38100" dir="2700000" algn="tl">
                    <a:srgbClr val="DDDDDD"/>
                  </a:outerShdw>
                </a:effectLst>
                <a:latin typeface="+mn-lt"/>
                <a:ea typeface="Arial" charset="0"/>
                <a:cs typeface="Arial" charset="0"/>
              </a:rPr>
              <a:t>Do </a:t>
            </a:r>
            <a:r>
              <a:rPr lang="en-US" dirty="0">
                <a:solidFill>
                  <a:srgbClr val="000000"/>
                </a:solidFill>
                <a:effectLst>
                  <a:outerShdw blurRad="38100" dist="38100" dir="2700000" algn="tl">
                    <a:srgbClr val="DDDDDD"/>
                  </a:outerShdw>
                </a:effectLst>
                <a:latin typeface="+mn-lt"/>
                <a:ea typeface="Arial" charset="0"/>
                <a:cs typeface="Arial" charset="0"/>
              </a:rPr>
              <a:t>Not Attempt </a:t>
            </a:r>
            <a:r>
              <a:rPr lang="en-US" dirty="0" smtClean="0">
                <a:solidFill>
                  <a:srgbClr val="000000"/>
                </a:solidFill>
                <a:effectLst>
                  <a:outerShdw blurRad="38100" dist="38100" dir="2700000" algn="tl">
                    <a:srgbClr val="DDDDDD"/>
                  </a:outerShdw>
                </a:effectLst>
                <a:latin typeface="+mn-lt"/>
                <a:ea typeface="Arial" charset="0"/>
                <a:cs typeface="Arial" charset="0"/>
              </a:rPr>
              <a:t>Resuscitation *(DNR)</a:t>
            </a:r>
            <a:endParaRPr lang="en-US" dirty="0">
              <a:solidFill>
                <a:srgbClr val="000000"/>
              </a:solidFill>
              <a:effectLst>
                <a:outerShdw blurRad="38100" dist="38100" dir="2700000" algn="tl">
                  <a:srgbClr val="DDDDDD"/>
                </a:outerShdw>
              </a:effectLst>
              <a:latin typeface="+mn-lt"/>
              <a:ea typeface="Arial" charset="0"/>
              <a:cs typeface="Arial" charset="0"/>
            </a:endParaRPr>
          </a:p>
          <a:p>
            <a:pPr>
              <a:defRPr/>
            </a:pPr>
            <a:endParaRPr lang="en-US" dirty="0">
              <a:solidFill>
                <a:srgbClr val="000000"/>
              </a:solidFill>
              <a:effectLst>
                <a:outerShdw blurRad="38100" dist="38100" dir="2700000" algn="tl">
                  <a:srgbClr val="DDDDDD"/>
                </a:outerShdw>
              </a:effectLst>
              <a:latin typeface="+mn-lt"/>
              <a:ea typeface="Arial" charset="0"/>
              <a:cs typeface="Arial" charset="0"/>
            </a:endParaRPr>
          </a:p>
          <a:p>
            <a:pPr>
              <a:defRPr/>
            </a:pPr>
            <a:endParaRPr lang="en-US" dirty="0">
              <a:solidFill>
                <a:srgbClr val="000000"/>
              </a:solidFill>
              <a:effectLst>
                <a:outerShdw blurRad="38100" dist="38100" dir="2700000" algn="tl">
                  <a:srgbClr val="DDDDDD"/>
                </a:outerShdw>
              </a:effectLst>
              <a:latin typeface="+mn-lt"/>
              <a:ea typeface="Arial" charset="0"/>
              <a:cs typeface="Arial" charset="0"/>
            </a:endParaRPr>
          </a:p>
          <a:p>
            <a:pPr>
              <a:defRPr/>
            </a:pPr>
            <a:r>
              <a:rPr lang="en-US" dirty="0">
                <a:solidFill>
                  <a:srgbClr val="000000"/>
                </a:solidFill>
                <a:effectLst>
                  <a:outerShdw blurRad="38100" dist="38100" dir="2700000" algn="tl">
                    <a:srgbClr val="DDDDDD"/>
                  </a:outerShdw>
                </a:effectLst>
                <a:latin typeface="+mn-lt"/>
                <a:ea typeface="Arial" charset="0"/>
                <a:cs typeface="Arial" charset="0"/>
              </a:rPr>
              <a:t>   </a:t>
            </a:r>
            <a:r>
              <a:rPr lang="en-US" dirty="0" smtClean="0">
                <a:solidFill>
                  <a:srgbClr val="000000"/>
                </a:solidFill>
                <a:effectLst>
                  <a:outerShdw blurRad="38100" dist="38100" dir="2700000" algn="tl">
                    <a:srgbClr val="DDDDDD"/>
                  </a:outerShdw>
                </a:effectLst>
                <a:latin typeface="+mn-lt"/>
                <a:ea typeface="Arial" charset="0"/>
                <a:cs typeface="Arial" charset="0"/>
              </a:rPr>
              <a:t>* If the </a:t>
            </a:r>
            <a:r>
              <a:rPr lang="en-US" dirty="0" smtClean="0">
                <a:solidFill>
                  <a:srgbClr val="C00000"/>
                </a:solidFill>
                <a:effectLst>
                  <a:outerShdw blurRad="38100" dist="38100" dir="2700000" algn="tl">
                    <a:srgbClr val="DDDDDD"/>
                  </a:outerShdw>
                </a:effectLst>
                <a:latin typeface="+mn-lt"/>
                <a:ea typeface="Arial" charset="0"/>
                <a:cs typeface="Arial" charset="0"/>
              </a:rPr>
              <a:t>Do </a:t>
            </a:r>
            <a:r>
              <a:rPr lang="en-US" dirty="0">
                <a:solidFill>
                  <a:srgbClr val="C00000"/>
                </a:solidFill>
                <a:effectLst>
                  <a:outerShdw blurRad="38100" dist="38100" dir="2700000" algn="tl">
                    <a:srgbClr val="DDDDDD"/>
                  </a:outerShdw>
                </a:effectLst>
                <a:latin typeface="+mn-lt"/>
                <a:ea typeface="Arial" charset="0"/>
                <a:cs typeface="Arial" charset="0"/>
              </a:rPr>
              <a:t>Not </a:t>
            </a:r>
            <a:r>
              <a:rPr lang="en-US" dirty="0" smtClean="0">
                <a:solidFill>
                  <a:srgbClr val="C00000"/>
                </a:solidFill>
                <a:effectLst>
                  <a:outerShdw blurRad="38100" dist="38100" dir="2700000" algn="tl">
                    <a:srgbClr val="DDDDDD"/>
                  </a:outerShdw>
                </a:effectLst>
                <a:latin typeface="+mn-lt"/>
                <a:ea typeface="Arial" charset="0"/>
                <a:cs typeface="Arial" charset="0"/>
              </a:rPr>
              <a:t>Resuscitate </a:t>
            </a:r>
            <a:r>
              <a:rPr lang="en-US" dirty="0" smtClean="0">
                <a:effectLst>
                  <a:outerShdw blurRad="38100" dist="38100" dir="2700000" algn="tl">
                    <a:srgbClr val="DDDDDD"/>
                  </a:outerShdw>
                </a:effectLst>
                <a:latin typeface="+mn-lt"/>
                <a:ea typeface="Arial" charset="0"/>
                <a:cs typeface="Arial" charset="0"/>
              </a:rPr>
              <a:t>box is checked</a:t>
            </a:r>
            <a:r>
              <a:rPr lang="en-US" dirty="0" smtClean="0">
                <a:solidFill>
                  <a:srgbClr val="000000"/>
                </a:solidFill>
                <a:effectLst>
                  <a:outerShdw blurRad="38100" dist="38100" dir="2700000" algn="tl">
                    <a:srgbClr val="DDDDDD"/>
                  </a:outerShdw>
                </a:effectLst>
                <a:latin typeface="+mn-lt"/>
                <a:ea typeface="Arial" charset="0"/>
                <a:cs typeface="Arial" charset="0"/>
              </a:rPr>
              <a:t>– the TPOPP form stands as a DNR</a:t>
            </a:r>
          </a:p>
          <a:p>
            <a:pPr>
              <a:defRPr/>
            </a:pPr>
            <a:r>
              <a:rPr lang="en-US" dirty="0" smtClean="0">
                <a:solidFill>
                  <a:srgbClr val="000000"/>
                </a:solidFill>
                <a:effectLst>
                  <a:outerShdw blurRad="38100" dist="38100" dir="2700000" algn="tl">
                    <a:srgbClr val="DDDDDD"/>
                  </a:outerShdw>
                </a:effectLst>
                <a:latin typeface="+mn-lt"/>
                <a:ea typeface="Arial" charset="0"/>
                <a:cs typeface="Arial" charset="0"/>
              </a:rPr>
              <a:t>     order.  No other DNR form is needed.   </a:t>
            </a:r>
            <a:endParaRPr lang="en-US" dirty="0">
              <a:solidFill>
                <a:srgbClr val="000000"/>
              </a:solidFill>
              <a:effectLst>
                <a:outerShdw blurRad="38100" dist="38100" dir="2700000" algn="tl">
                  <a:srgbClr val="DDDDDD"/>
                </a:outerShdw>
              </a:effectLst>
              <a:latin typeface="+mn-lt"/>
              <a:ea typeface="Arial" charset="0"/>
              <a:cs typeface="Arial" charset="0"/>
            </a:endParaRPr>
          </a:p>
          <a:p>
            <a:pPr>
              <a:defRPr/>
            </a:pPr>
            <a:endParaRPr lang="en-US" sz="1000" dirty="0">
              <a:solidFill>
                <a:srgbClr val="000000"/>
              </a:solidFill>
              <a:effectLst>
                <a:outerShdw blurRad="38100" dist="38100" dir="2700000" algn="tl">
                  <a:srgbClr val="DDDDDD"/>
                </a:outerShdw>
              </a:effectLst>
              <a:latin typeface="+mn-lt"/>
              <a:ea typeface="Arial" charset="0"/>
              <a:cs typeface="Arial" charset="0"/>
            </a:endParaRPr>
          </a:p>
        </p:txBody>
      </p:sp>
      <p:pic>
        <p:nvPicPr>
          <p:cNvPr id="7" name="Picture 2"/>
          <p:cNvPicPr>
            <a:picLocks noChangeAspect="1" noChangeArrowheads="1"/>
          </p:cNvPicPr>
          <p:nvPr/>
        </p:nvPicPr>
        <p:blipFill>
          <a:blip r:embed="rId3"/>
          <a:srcRect l="1881" r="1881"/>
          <a:stretch>
            <a:fillRect/>
          </a:stretch>
        </p:blipFill>
        <p:spPr bwMode="auto">
          <a:xfrm>
            <a:off x="352425" y="1412776"/>
            <a:ext cx="8296275" cy="914400"/>
          </a:xfrm>
          <a:prstGeom prst="rect">
            <a:avLst/>
          </a:prstGeom>
          <a:noFill/>
          <a:ln w="9525">
            <a:solidFill>
              <a:sysClr val="windowText" lastClr="000000"/>
            </a:solidFill>
            <a:miter lim="800000"/>
            <a:headEnd/>
            <a:tailEnd/>
          </a:ln>
          <a:effectLst>
            <a:outerShdw dist="91581" dir="3378596" algn="ctr" rotWithShape="0">
              <a:srgbClr val="808080"/>
            </a:outerShdw>
          </a:effectLst>
          <a:extLst/>
        </p:spPr>
      </p:pic>
      <p:pic>
        <p:nvPicPr>
          <p:cNvPr id="8" name="Picture 1028" descr="TPOPP_Logo_WICHITA"/>
          <p:cNvPicPr>
            <a:picLocks noChangeAspect="1" noChangeArrowheads="1"/>
          </p:cNvPicPr>
          <p:nvPr/>
        </p:nvPicPr>
        <p:blipFill>
          <a:blip r:embed="rId4"/>
          <a:srcRect/>
          <a:stretch>
            <a:fillRect/>
          </a:stretch>
        </p:blipFill>
        <p:spPr bwMode="auto">
          <a:xfrm>
            <a:off x="477416" y="6046788"/>
            <a:ext cx="2438400" cy="811212"/>
          </a:xfrm>
          <a:prstGeom prst="rect">
            <a:avLst/>
          </a:prstGeom>
          <a:noFill/>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2080" y="2924944"/>
            <a:ext cx="2857500" cy="1600200"/>
          </a:xfrm>
          <a:prstGeom prst="rect">
            <a:avLst/>
          </a:prstGeom>
          <a:ln>
            <a:noFill/>
          </a:ln>
          <a:effectLst>
            <a:outerShdw blurRad="292100" dist="139700" dir="2700000" algn="tl" rotWithShape="0">
              <a:srgbClr val="333333">
                <a:alpha val="65000"/>
              </a:srgbClr>
            </a:outerShdw>
          </a:effectLst>
        </p:spPr>
      </p:pic>
      <p:cxnSp>
        <p:nvCxnSpPr>
          <p:cNvPr id="5" name="Straight Connector 4"/>
          <p:cNvCxnSpPr/>
          <p:nvPr/>
        </p:nvCxnSpPr>
        <p:spPr>
          <a:xfrm>
            <a:off x="899592" y="1052736"/>
            <a:ext cx="7249988" cy="0"/>
          </a:xfrm>
          <a:prstGeom prst="line">
            <a:avLst/>
          </a:prstGeom>
          <a:ln>
            <a:solidFill>
              <a:srgbClr val="A61A4C"/>
            </a:solidFill>
          </a:ln>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eaLnBrk="1" hangingPunct="1">
              <a:defRPr/>
            </a:pPr>
            <a:r>
              <a:rPr lang="en-US" sz="4000" b="1" kern="1200" dirty="0" smtClean="0">
                <a:solidFill>
                  <a:srgbClr val="000000"/>
                </a:solidFill>
                <a:effectLst>
                  <a:outerShdw blurRad="38100" dist="38100" dir="2700000" algn="tl">
                    <a:srgbClr val="000000">
                      <a:alpha val="43137"/>
                    </a:srgbClr>
                  </a:outerShdw>
                </a:effectLst>
                <a:ea typeface="Arial" charset="0"/>
                <a:cs typeface="Arial" charset="0"/>
              </a:rPr>
              <a:t/>
            </a:r>
            <a:br>
              <a:rPr lang="en-US" sz="4000" b="1" kern="1200" dirty="0" smtClean="0">
                <a:solidFill>
                  <a:srgbClr val="000000"/>
                </a:solidFill>
                <a:effectLst>
                  <a:outerShdw blurRad="38100" dist="38100" dir="2700000" algn="tl">
                    <a:srgbClr val="000000">
                      <a:alpha val="43137"/>
                    </a:srgbClr>
                  </a:outerShdw>
                </a:effectLst>
                <a:ea typeface="Arial" charset="0"/>
                <a:cs typeface="Arial" charset="0"/>
              </a:rPr>
            </a:br>
            <a:r>
              <a:rPr lang="en-US" sz="4000" b="1" kern="1200" dirty="0" smtClean="0">
                <a:solidFill>
                  <a:schemeClr val="accent2"/>
                </a:solidFill>
                <a:effectLst>
                  <a:outerShdw blurRad="38100" dist="38100" dir="2700000" algn="tl">
                    <a:srgbClr val="000000">
                      <a:alpha val="43137"/>
                    </a:srgbClr>
                  </a:outerShdw>
                </a:effectLst>
                <a:ea typeface="Arial" charset="0"/>
                <a:cs typeface="Arial" charset="0"/>
              </a:rPr>
              <a:t>TPOPP </a:t>
            </a:r>
            <a:r>
              <a:rPr lang="en-US" sz="4000" b="1" kern="1200" dirty="0">
                <a:solidFill>
                  <a:schemeClr val="accent2"/>
                </a:solidFill>
                <a:effectLst>
                  <a:outerShdw blurRad="38100" dist="38100" dir="2700000" algn="tl">
                    <a:srgbClr val="000000">
                      <a:alpha val="43137"/>
                    </a:srgbClr>
                  </a:outerShdw>
                </a:effectLst>
                <a:ea typeface="Arial" charset="0"/>
                <a:cs typeface="Arial" charset="0"/>
              </a:rPr>
              <a:t>Form</a:t>
            </a:r>
            <a:br>
              <a:rPr lang="en-US" sz="4000" b="1" kern="1200" dirty="0">
                <a:solidFill>
                  <a:schemeClr val="accent2"/>
                </a:solidFill>
                <a:effectLst>
                  <a:outerShdw blurRad="38100" dist="38100" dir="2700000" algn="tl">
                    <a:srgbClr val="000000">
                      <a:alpha val="43137"/>
                    </a:srgbClr>
                  </a:outerShdw>
                </a:effectLst>
                <a:ea typeface="Arial" charset="0"/>
                <a:cs typeface="Arial" charset="0"/>
              </a:rPr>
            </a:br>
            <a:r>
              <a:rPr lang="en-US" sz="4000" b="1" kern="1200" dirty="0">
                <a:solidFill>
                  <a:schemeClr val="accent2"/>
                </a:solidFill>
                <a:effectLst>
                  <a:outerShdw blurRad="38100" dist="38100" dir="2700000" algn="tl">
                    <a:srgbClr val="000000">
                      <a:alpha val="43137"/>
                    </a:srgbClr>
                  </a:outerShdw>
                </a:effectLst>
                <a:ea typeface="Arial" charset="0"/>
                <a:cs typeface="Arial" charset="0"/>
              </a:rPr>
              <a:t>Treatment Goal Statements</a:t>
            </a:r>
            <a:r>
              <a:rPr lang="en-US" sz="4000" b="1" kern="1200" dirty="0">
                <a:solidFill>
                  <a:srgbClr val="000000"/>
                </a:solidFill>
                <a:effectLst>
                  <a:outerShdw blurRad="38100" dist="38100" dir="2700000" algn="tl">
                    <a:srgbClr val="000000">
                      <a:alpha val="43137"/>
                    </a:srgbClr>
                  </a:outerShdw>
                </a:effectLst>
                <a:ea typeface="Arial" charset="0"/>
                <a:cs typeface="Arial" charset="0"/>
              </a:rPr>
              <a:t/>
            </a:r>
            <a:br>
              <a:rPr lang="en-US" sz="4000" b="1" kern="1200" dirty="0">
                <a:solidFill>
                  <a:srgbClr val="000000"/>
                </a:solidFill>
                <a:effectLst>
                  <a:outerShdw blurRad="38100" dist="38100" dir="2700000" algn="tl">
                    <a:srgbClr val="000000">
                      <a:alpha val="43137"/>
                    </a:srgbClr>
                  </a:outerShdw>
                </a:effectLst>
                <a:ea typeface="Arial" charset="0"/>
                <a:cs typeface="Arial" charset="0"/>
              </a:rPr>
            </a:br>
            <a:endParaRPr lang="en-US" dirty="0"/>
          </a:p>
        </p:txBody>
      </p:sp>
      <p:sp>
        <p:nvSpPr>
          <p:cNvPr id="3" name="Content Placeholder 2"/>
          <p:cNvSpPr>
            <a:spLocks noGrp="1"/>
          </p:cNvSpPr>
          <p:nvPr>
            <p:ph sz="half" idx="1"/>
          </p:nvPr>
        </p:nvSpPr>
        <p:spPr>
          <a:xfrm>
            <a:off x="0" y="1844824"/>
            <a:ext cx="9144000" cy="2592289"/>
          </a:xfrm>
        </p:spPr>
        <p:txBody>
          <a:bodyPr/>
          <a:lstStyle/>
          <a:p>
            <a:pPr marL="0" indent="0" algn="ctr" eaLnBrk="1" hangingPunct="1">
              <a:spcBef>
                <a:spcPct val="0"/>
              </a:spcBef>
              <a:buNone/>
              <a:defRPr/>
            </a:pPr>
            <a:r>
              <a:rPr lang="en-US" sz="2400" b="1" kern="1200" dirty="0" smtClean="0">
                <a:solidFill>
                  <a:srgbClr val="000000"/>
                </a:solidFill>
                <a:ea typeface="+mn-ea"/>
                <a:cs typeface="Arial" charset="0"/>
              </a:rPr>
              <a:t>Treatment Goals, located in Section B.</a:t>
            </a:r>
          </a:p>
          <a:p>
            <a:pPr marL="0" indent="0" algn="ctr" eaLnBrk="1" hangingPunct="1">
              <a:spcBef>
                <a:spcPct val="0"/>
              </a:spcBef>
              <a:buNone/>
              <a:defRPr/>
            </a:pPr>
            <a:r>
              <a:rPr lang="en-US" sz="2400" b="1" kern="1200" dirty="0" smtClean="0">
                <a:solidFill>
                  <a:srgbClr val="000000"/>
                </a:solidFill>
                <a:ea typeface="+mn-ea"/>
                <a:cs typeface="Arial" charset="0"/>
              </a:rPr>
              <a:t> were created</a:t>
            </a:r>
            <a:endParaRPr lang="en-US" sz="2400" b="1" kern="1200" dirty="0">
              <a:solidFill>
                <a:srgbClr val="000000"/>
              </a:solidFill>
              <a:ea typeface="+mn-ea"/>
              <a:cs typeface="Arial" charset="0"/>
            </a:endParaRPr>
          </a:p>
          <a:p>
            <a:pPr marL="0" indent="0" eaLnBrk="1" hangingPunct="1">
              <a:spcBef>
                <a:spcPct val="0"/>
              </a:spcBef>
              <a:buNone/>
              <a:defRPr/>
            </a:pPr>
            <a:endParaRPr lang="en-US" sz="2400" kern="1200" dirty="0">
              <a:solidFill>
                <a:srgbClr val="000000"/>
              </a:solidFill>
              <a:effectLst>
                <a:outerShdw blurRad="38100" dist="38100" dir="2700000" algn="tl">
                  <a:srgbClr val="C0C0C0"/>
                </a:outerShdw>
              </a:effectLst>
              <a:ea typeface="+mn-ea"/>
              <a:cs typeface="Arial" charset="0"/>
            </a:endParaRPr>
          </a:p>
          <a:p>
            <a:pPr eaLnBrk="1" hangingPunct="1">
              <a:spcBef>
                <a:spcPct val="0"/>
              </a:spcBef>
              <a:defRPr/>
            </a:pPr>
            <a:r>
              <a:rPr lang="en-US" sz="2400" kern="1200" dirty="0" smtClean="0">
                <a:solidFill>
                  <a:srgbClr val="000000"/>
                </a:solidFill>
                <a:effectLst>
                  <a:outerShdw blurRad="38100" dist="38100" dir="2700000" algn="tl">
                    <a:srgbClr val="C0C0C0"/>
                  </a:outerShdw>
                </a:effectLst>
                <a:ea typeface="+mn-ea"/>
                <a:cs typeface="Arial" charset="0"/>
              </a:rPr>
              <a:t>To </a:t>
            </a:r>
            <a:r>
              <a:rPr lang="en-US" sz="2400" kern="1200" dirty="0">
                <a:solidFill>
                  <a:srgbClr val="000000"/>
                </a:solidFill>
                <a:effectLst>
                  <a:outerShdw blurRad="38100" dist="38100" dir="2700000" algn="tl">
                    <a:srgbClr val="C0C0C0"/>
                  </a:outerShdw>
                </a:effectLst>
                <a:ea typeface="+mn-ea"/>
                <a:cs typeface="Arial" charset="0"/>
              </a:rPr>
              <a:t>h</a:t>
            </a:r>
            <a:r>
              <a:rPr lang="en-US" sz="2400" kern="1200" dirty="0" smtClean="0">
                <a:solidFill>
                  <a:srgbClr val="000000"/>
                </a:solidFill>
                <a:effectLst>
                  <a:outerShdw blurRad="38100" dist="38100" dir="2700000" algn="tl">
                    <a:srgbClr val="C0C0C0"/>
                  </a:outerShdw>
                </a:effectLst>
                <a:ea typeface="+mn-ea"/>
                <a:cs typeface="Arial" charset="0"/>
              </a:rPr>
              <a:t>elp </a:t>
            </a:r>
            <a:r>
              <a:rPr lang="en-US" sz="2400" kern="1200" dirty="0">
                <a:solidFill>
                  <a:srgbClr val="000000"/>
                </a:solidFill>
                <a:effectLst>
                  <a:outerShdw blurRad="38100" dist="38100" dir="2700000" algn="tl">
                    <a:srgbClr val="C0C0C0"/>
                  </a:outerShdw>
                </a:effectLst>
                <a:ea typeface="+mn-ea"/>
                <a:cs typeface="Arial" charset="0"/>
              </a:rPr>
              <a:t>patient and provider communicate the desired focus </a:t>
            </a:r>
            <a:r>
              <a:rPr lang="en-US" sz="2400" kern="1200" dirty="0" smtClean="0">
                <a:solidFill>
                  <a:srgbClr val="000000"/>
                </a:solidFill>
                <a:effectLst>
                  <a:outerShdw blurRad="38100" dist="38100" dir="2700000" algn="tl">
                    <a:srgbClr val="C0C0C0"/>
                  </a:outerShdw>
                </a:effectLst>
                <a:ea typeface="+mn-ea"/>
                <a:cs typeface="Arial" charset="0"/>
              </a:rPr>
              <a:t>of </a:t>
            </a:r>
            <a:r>
              <a:rPr lang="en-US" sz="2400" kern="1200" dirty="0">
                <a:solidFill>
                  <a:srgbClr val="000000"/>
                </a:solidFill>
                <a:effectLst>
                  <a:outerShdw blurRad="38100" dist="38100" dir="2700000" algn="tl">
                    <a:srgbClr val="C0C0C0"/>
                  </a:outerShdw>
                </a:effectLst>
                <a:ea typeface="+mn-ea"/>
                <a:cs typeface="Arial" charset="0"/>
              </a:rPr>
              <a:t>intervention </a:t>
            </a:r>
            <a:endParaRPr lang="en-US" sz="2400" dirty="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3769605"/>
            <a:ext cx="4023761" cy="217399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6" name="Picture 1028" descr="TPOPP_Logo_WICHITA"/>
          <p:cNvPicPr>
            <a:picLocks noChangeAspect="1" noChangeArrowheads="1"/>
          </p:cNvPicPr>
          <p:nvPr/>
        </p:nvPicPr>
        <p:blipFill>
          <a:blip r:embed="rId4"/>
          <a:srcRect/>
          <a:stretch>
            <a:fillRect/>
          </a:stretch>
        </p:blipFill>
        <p:spPr bwMode="auto">
          <a:xfrm>
            <a:off x="477416" y="6046788"/>
            <a:ext cx="2438400" cy="81121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2"/>
          <p:cNvSpPr>
            <a:spLocks noGrp="1"/>
          </p:cNvSpPr>
          <p:nvPr>
            <p:ph type="title" idx="4294967295"/>
          </p:nvPr>
        </p:nvSpPr>
        <p:spPr>
          <a:xfrm>
            <a:off x="0" y="274638"/>
            <a:ext cx="9144000" cy="1143000"/>
          </a:xfrm>
        </p:spPr>
        <p:txBody>
          <a:bodyPr/>
          <a:lstStyle/>
          <a:p>
            <a:pPr eaLnBrk="1" hangingPunct="1"/>
            <a:r>
              <a:rPr lang="en-US" b="1" dirty="0" smtClean="0">
                <a:effectLst>
                  <a:outerShdw blurRad="38100" dist="38100" dir="2700000" algn="tl">
                    <a:srgbClr val="000000">
                      <a:alpha val="43137"/>
                    </a:srgbClr>
                  </a:outerShdw>
                </a:effectLst>
                <a:ea typeface="ＭＳ Ｐゴシック" charset="-128"/>
              </a:rPr>
              <a:t>B. Medical Interventions</a:t>
            </a:r>
          </a:p>
        </p:txBody>
      </p:sp>
      <p:sp>
        <p:nvSpPr>
          <p:cNvPr id="135171" name="Line 5"/>
          <p:cNvSpPr>
            <a:spLocks noChangeShapeType="1"/>
          </p:cNvSpPr>
          <p:nvPr/>
        </p:nvSpPr>
        <p:spPr bwMode="auto">
          <a:xfrm flipV="1">
            <a:off x="850900" y="1417638"/>
            <a:ext cx="7239000" cy="0"/>
          </a:xfrm>
          <a:prstGeom prst="line">
            <a:avLst/>
          </a:prstGeom>
          <a:noFill/>
          <a:ln w="47625">
            <a:solidFill>
              <a:srgbClr val="993366"/>
            </a:solidFill>
            <a:round/>
            <a:headEnd/>
            <a:tailEnd/>
          </a:ln>
        </p:spPr>
        <p:txBody>
          <a:bodyPr wrap="none" anchor="ctr">
            <a:prstTxWarp prst="textNoShape">
              <a:avLst/>
            </a:prstTxWarp>
          </a:bodyPr>
          <a:lstStyle/>
          <a:p>
            <a:endParaRPr lang="en-US"/>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52" r="1296"/>
          <a:stretch/>
        </p:blipFill>
        <p:spPr bwMode="auto">
          <a:xfrm>
            <a:off x="354842" y="1760538"/>
            <a:ext cx="8447964" cy="3828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028" descr="TPOPP_Logo_WICHITA"/>
          <p:cNvPicPr>
            <a:picLocks noChangeAspect="1" noChangeArrowheads="1"/>
          </p:cNvPicPr>
          <p:nvPr/>
        </p:nvPicPr>
        <p:blipFill>
          <a:blip r:embed="rId4"/>
          <a:srcRect/>
          <a:stretch>
            <a:fillRect/>
          </a:stretch>
        </p:blipFill>
        <p:spPr bwMode="auto">
          <a:xfrm>
            <a:off x="477416" y="6046788"/>
            <a:ext cx="2438400" cy="811212"/>
          </a:xfrm>
          <a:prstGeom prst="rect">
            <a:avLst/>
          </a:prstGeom>
          <a:noFill/>
        </p:spPr>
      </p:pic>
      <p:cxnSp>
        <p:nvCxnSpPr>
          <p:cNvPr id="3" name="Straight Connector 2"/>
          <p:cNvCxnSpPr/>
          <p:nvPr/>
        </p:nvCxnSpPr>
        <p:spPr>
          <a:xfrm>
            <a:off x="8802806" y="1760538"/>
            <a:ext cx="0" cy="3828702"/>
          </a:xfrm>
          <a:prstGeom prst="line">
            <a:avLst/>
          </a:prstGeom>
          <a:ln/>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7" name="Picture 2"/>
          <p:cNvPicPr>
            <a:picLocks noChangeAspect="1" noChangeArrowheads="1"/>
          </p:cNvPicPr>
          <p:nvPr/>
        </p:nvPicPr>
        <p:blipFill rotWithShape="1">
          <a:blip r:embed="rId3"/>
          <a:srcRect l="1563" r="1344"/>
          <a:stretch/>
        </p:blipFill>
        <p:spPr bwMode="auto">
          <a:xfrm>
            <a:off x="354841" y="2400300"/>
            <a:ext cx="8434317" cy="3338513"/>
          </a:xfrm>
          <a:prstGeom prst="rect">
            <a:avLst/>
          </a:prstGeom>
          <a:noFill/>
          <a:ln w="9525">
            <a:noFill/>
            <a:miter lim="800000"/>
            <a:headEnd/>
            <a:tailEnd/>
          </a:ln>
        </p:spPr>
      </p:pic>
      <p:sp>
        <p:nvSpPr>
          <p:cNvPr id="63490" name="Title 1"/>
          <p:cNvSpPr>
            <a:spLocks noGrp="1"/>
          </p:cNvSpPr>
          <p:nvPr>
            <p:ph type="title" idx="4294967295"/>
          </p:nvPr>
        </p:nvSpPr>
        <p:spPr>
          <a:xfrm>
            <a:off x="0" y="609600"/>
            <a:ext cx="9144000" cy="1143000"/>
          </a:xfrm>
        </p:spPr>
        <p:txBody>
          <a:bodyPr/>
          <a:lstStyle/>
          <a:p>
            <a:pPr eaLnBrk="1" hangingPunct="1">
              <a:defRPr/>
            </a:pPr>
            <a:r>
              <a:rPr lang="en-US" b="1" dirty="0">
                <a:effectLst>
                  <a:outerShdw blurRad="38100" dist="38100" dir="2700000" algn="tl">
                    <a:srgbClr val="C0C0C0"/>
                  </a:outerShdw>
                </a:effectLst>
                <a:cs typeface="+mj-cs"/>
              </a:rPr>
              <a:t>B. “Comfort Measures only”</a:t>
            </a:r>
            <a:br>
              <a:rPr lang="en-US" b="1" dirty="0">
                <a:effectLst>
                  <a:outerShdw blurRad="38100" dist="38100" dir="2700000" algn="tl">
                    <a:srgbClr val="C0C0C0"/>
                  </a:outerShdw>
                </a:effectLst>
                <a:cs typeface="+mj-cs"/>
              </a:rPr>
            </a:br>
            <a:r>
              <a:rPr lang="en-US" b="1" dirty="0">
                <a:effectLst>
                  <a:outerShdw blurRad="38100" dist="38100" dir="2700000" algn="tl">
                    <a:srgbClr val="C0C0C0"/>
                  </a:outerShdw>
                </a:effectLst>
                <a:cs typeface="+mj-cs"/>
              </a:rPr>
              <a:t>subsection</a:t>
            </a:r>
          </a:p>
        </p:txBody>
      </p:sp>
      <p:sp>
        <p:nvSpPr>
          <p:cNvPr id="137219" name="Multiply 4"/>
          <p:cNvSpPr>
            <a:spLocks noChangeArrowheads="1"/>
          </p:cNvSpPr>
          <p:nvPr/>
        </p:nvSpPr>
        <p:spPr bwMode="auto">
          <a:xfrm>
            <a:off x="827584" y="2590800"/>
            <a:ext cx="381000" cy="304800"/>
          </a:xfrm>
          <a:custGeom>
            <a:avLst/>
            <a:gdLst>
              <a:gd name="T0" fmla="*/ 91507 w 381000"/>
              <a:gd name="T1" fmla="*/ 73205 h 228600"/>
              <a:gd name="T2" fmla="*/ 289493 w 381000"/>
              <a:gd name="T3" fmla="*/ 73205 h 228600"/>
              <a:gd name="T4" fmla="*/ 289493 w 381000"/>
              <a:gd name="T5" fmla="*/ 231595 h 228600"/>
              <a:gd name="T6" fmla="*/ 91507 w 381000"/>
              <a:gd name="T7" fmla="*/ 231595 h 228600"/>
              <a:gd name="T8" fmla="*/ 2 60000 65536"/>
              <a:gd name="T9" fmla="*/ 3 60000 65536"/>
              <a:gd name="T10" fmla="*/ 0 60000 65536"/>
              <a:gd name="T11" fmla="*/ 1 60000 65536"/>
              <a:gd name="T12" fmla="*/ 77675 w 381000"/>
              <a:gd name="T13" fmla="*/ 31852 h 228600"/>
              <a:gd name="T14" fmla="*/ 303325 w 381000"/>
              <a:gd name="T15" fmla="*/ 196748 h 228600"/>
            </a:gdLst>
            <a:ahLst/>
            <a:cxnLst>
              <a:cxn ang="T8">
                <a:pos x="T0" y="T1"/>
              </a:cxn>
              <a:cxn ang="T9">
                <a:pos x="T2" y="T3"/>
              </a:cxn>
              <a:cxn ang="T10">
                <a:pos x="T4" y="T5"/>
              </a:cxn>
              <a:cxn ang="T11">
                <a:pos x="T6" y="T7"/>
              </a:cxn>
            </a:cxnLst>
            <a:rect l="T12" t="T13" r="T14" b="T15"/>
            <a:pathLst>
              <a:path w="381000" h="228600">
                <a:moveTo>
                  <a:pt x="77675" y="77956"/>
                </a:moveTo>
                <a:lnTo>
                  <a:pt x="105338" y="31852"/>
                </a:lnTo>
                <a:lnTo>
                  <a:pt x="190500" y="82949"/>
                </a:lnTo>
                <a:lnTo>
                  <a:pt x="275662" y="31852"/>
                </a:lnTo>
                <a:lnTo>
                  <a:pt x="303325" y="77956"/>
                </a:lnTo>
                <a:lnTo>
                  <a:pt x="242752" y="114300"/>
                </a:lnTo>
                <a:lnTo>
                  <a:pt x="303325" y="150644"/>
                </a:lnTo>
                <a:lnTo>
                  <a:pt x="275662" y="196748"/>
                </a:lnTo>
                <a:lnTo>
                  <a:pt x="190500" y="145651"/>
                </a:lnTo>
                <a:lnTo>
                  <a:pt x="105338" y="196748"/>
                </a:lnTo>
                <a:lnTo>
                  <a:pt x="77675" y="150644"/>
                </a:lnTo>
                <a:lnTo>
                  <a:pt x="138248" y="114300"/>
                </a:lnTo>
                <a:close/>
              </a:path>
            </a:pathLst>
          </a:custGeom>
          <a:solidFill>
            <a:srgbClr val="FFFF00"/>
          </a:solidFill>
          <a:ln w="25400">
            <a:solidFill>
              <a:srgbClr val="0000FF"/>
            </a:solidFill>
            <a:miter lim="800000"/>
            <a:headEnd/>
            <a:tailEnd/>
          </a:ln>
        </p:spPr>
        <p:txBody>
          <a:bodyPr anchor="ctr">
            <a:prstTxWarp prst="textNoShape">
              <a:avLst/>
            </a:prstTxWarp>
          </a:bodyPr>
          <a:lstStyle/>
          <a:p>
            <a:pPr algn="ctr" defTabSz="457200"/>
            <a:endParaRPr lang="en-US">
              <a:solidFill>
                <a:srgbClr val="FFFFFF"/>
              </a:solidFill>
              <a:latin typeface="Calibri" charset="0"/>
            </a:endParaRPr>
          </a:p>
        </p:txBody>
      </p:sp>
      <p:sp>
        <p:nvSpPr>
          <p:cNvPr id="137220" name="Line 5"/>
          <p:cNvSpPr>
            <a:spLocks noChangeShapeType="1"/>
          </p:cNvSpPr>
          <p:nvPr/>
        </p:nvSpPr>
        <p:spPr bwMode="auto">
          <a:xfrm flipV="1">
            <a:off x="850900" y="1898650"/>
            <a:ext cx="7239000" cy="0"/>
          </a:xfrm>
          <a:prstGeom prst="line">
            <a:avLst/>
          </a:prstGeom>
          <a:noFill/>
          <a:ln w="47625">
            <a:solidFill>
              <a:srgbClr val="993366"/>
            </a:solidFill>
            <a:round/>
            <a:headEnd/>
            <a:tailEnd/>
          </a:ln>
        </p:spPr>
        <p:txBody>
          <a:bodyPr wrap="none" anchor="ctr">
            <a:prstTxWarp prst="textNoShape">
              <a:avLst/>
            </a:prstTxWarp>
          </a:bodyPr>
          <a:lstStyle/>
          <a:p>
            <a:endParaRPr lang="en-US"/>
          </a:p>
        </p:txBody>
      </p:sp>
      <p:pic>
        <p:nvPicPr>
          <p:cNvPr id="6" name="Picture 1028" descr="TPOPP_Logo_WICHITA"/>
          <p:cNvPicPr>
            <a:picLocks noChangeAspect="1" noChangeArrowheads="1"/>
          </p:cNvPicPr>
          <p:nvPr/>
        </p:nvPicPr>
        <p:blipFill>
          <a:blip r:embed="rId4"/>
          <a:srcRect/>
          <a:stretch>
            <a:fillRect/>
          </a:stretch>
        </p:blipFill>
        <p:spPr bwMode="auto">
          <a:xfrm>
            <a:off x="477416" y="6046788"/>
            <a:ext cx="2438400" cy="811212"/>
          </a:xfrm>
          <a:prstGeom prst="rect">
            <a:avLst/>
          </a:prstGeom>
          <a:noFill/>
        </p:spPr>
      </p:pic>
      <p:cxnSp>
        <p:nvCxnSpPr>
          <p:cNvPr id="3" name="Straight Connector 2"/>
          <p:cNvCxnSpPr/>
          <p:nvPr/>
        </p:nvCxnSpPr>
        <p:spPr>
          <a:xfrm>
            <a:off x="8789158" y="2394743"/>
            <a:ext cx="0" cy="3338513"/>
          </a:xfrm>
          <a:prstGeom prst="line">
            <a:avLst/>
          </a:prstGeom>
          <a:ln/>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rotWithShape="1">
          <a:blip r:embed="rId3"/>
          <a:srcRect l="2195" r="983"/>
          <a:stretch/>
        </p:blipFill>
        <p:spPr bwMode="auto">
          <a:xfrm>
            <a:off x="709683" y="2514600"/>
            <a:ext cx="7745341" cy="3074988"/>
          </a:xfrm>
          <a:prstGeom prst="rect">
            <a:avLst/>
          </a:prstGeom>
          <a:noFill/>
          <a:ln w="9525">
            <a:solidFill>
              <a:schemeClr val="tx1"/>
            </a:solidFill>
            <a:miter lim="800000"/>
            <a:headEnd/>
            <a:tailEnd/>
          </a:ln>
          <a:effectLst>
            <a:outerShdw dist="63500" dir="2212194" algn="ctr" rotWithShape="0">
              <a:srgbClr val="808080"/>
            </a:outerShdw>
          </a:effectLst>
          <a:extLst/>
        </p:spPr>
      </p:pic>
      <p:sp>
        <p:nvSpPr>
          <p:cNvPr id="65538" name="Title 1"/>
          <p:cNvSpPr>
            <a:spLocks noGrp="1"/>
          </p:cNvSpPr>
          <p:nvPr>
            <p:ph type="title" idx="4294967295"/>
          </p:nvPr>
        </p:nvSpPr>
        <p:spPr>
          <a:xfrm>
            <a:off x="0" y="685800"/>
            <a:ext cx="9144000" cy="1143000"/>
          </a:xfrm>
        </p:spPr>
        <p:txBody>
          <a:bodyPr/>
          <a:lstStyle/>
          <a:p>
            <a:pPr eaLnBrk="1" hangingPunct="1">
              <a:defRPr/>
            </a:pPr>
            <a:r>
              <a:rPr lang="en-US" b="1" dirty="0">
                <a:effectLst>
                  <a:outerShdw blurRad="38100" dist="38100" dir="2700000" algn="tl">
                    <a:srgbClr val="C0C0C0"/>
                  </a:outerShdw>
                </a:effectLst>
                <a:cs typeface="+mj-cs"/>
              </a:rPr>
              <a:t>B. </a:t>
            </a:r>
            <a:r>
              <a:rPr lang="en-US" sz="3600" b="1" dirty="0">
                <a:effectLst>
                  <a:outerShdw blurRad="38100" dist="38100" dir="2700000" algn="tl">
                    <a:srgbClr val="C0C0C0"/>
                  </a:outerShdw>
                </a:effectLst>
                <a:cs typeface="+mj-cs"/>
              </a:rPr>
              <a:t>“Limited Additional Interventions” </a:t>
            </a:r>
            <a:r>
              <a:rPr lang="en-US" sz="3600" b="1" dirty="0" smtClean="0">
                <a:effectLst>
                  <a:outerShdw blurRad="38100" dist="38100" dir="2700000" algn="tl">
                    <a:srgbClr val="C0C0C0"/>
                  </a:outerShdw>
                </a:effectLst>
                <a:cs typeface="+mj-cs"/>
              </a:rPr>
              <a:t>                        </a:t>
            </a:r>
            <a:r>
              <a:rPr lang="en-US" sz="4000" b="1" dirty="0" smtClean="0">
                <a:effectLst>
                  <a:outerShdw blurRad="38100" dist="38100" dir="2700000" algn="tl">
                    <a:srgbClr val="C0C0C0"/>
                  </a:outerShdw>
                </a:effectLst>
                <a:cs typeface="+mj-cs"/>
              </a:rPr>
              <a:t>subsection</a:t>
            </a:r>
            <a:r>
              <a:rPr lang="en-US" b="1" dirty="0" smtClean="0">
                <a:effectLst>
                  <a:outerShdw blurRad="38100" dist="38100" dir="2700000" algn="tl">
                    <a:srgbClr val="C0C0C0"/>
                  </a:outerShdw>
                </a:effectLst>
                <a:cs typeface="+mj-cs"/>
              </a:rPr>
              <a:t>  </a:t>
            </a:r>
            <a:endParaRPr lang="en-US" b="1" dirty="0">
              <a:effectLst>
                <a:outerShdw blurRad="38100" dist="38100" dir="2700000" algn="tl">
                  <a:srgbClr val="C0C0C0"/>
                </a:outerShdw>
              </a:effectLst>
              <a:cs typeface="+mj-cs"/>
            </a:endParaRPr>
          </a:p>
        </p:txBody>
      </p:sp>
      <p:sp>
        <p:nvSpPr>
          <p:cNvPr id="139267" name="Multiply 4"/>
          <p:cNvSpPr>
            <a:spLocks noChangeArrowheads="1"/>
          </p:cNvSpPr>
          <p:nvPr/>
        </p:nvSpPr>
        <p:spPr bwMode="auto">
          <a:xfrm>
            <a:off x="1115616" y="3886200"/>
            <a:ext cx="381000" cy="304800"/>
          </a:xfrm>
          <a:custGeom>
            <a:avLst/>
            <a:gdLst>
              <a:gd name="T0" fmla="*/ 91507 w 381000"/>
              <a:gd name="T1" fmla="*/ 73205 h 228600"/>
              <a:gd name="T2" fmla="*/ 289493 w 381000"/>
              <a:gd name="T3" fmla="*/ 73205 h 228600"/>
              <a:gd name="T4" fmla="*/ 289493 w 381000"/>
              <a:gd name="T5" fmla="*/ 231595 h 228600"/>
              <a:gd name="T6" fmla="*/ 91507 w 381000"/>
              <a:gd name="T7" fmla="*/ 231595 h 228600"/>
              <a:gd name="T8" fmla="*/ 2 60000 65536"/>
              <a:gd name="T9" fmla="*/ 3 60000 65536"/>
              <a:gd name="T10" fmla="*/ 0 60000 65536"/>
              <a:gd name="T11" fmla="*/ 1 60000 65536"/>
              <a:gd name="T12" fmla="*/ 77675 w 381000"/>
              <a:gd name="T13" fmla="*/ 31852 h 228600"/>
              <a:gd name="T14" fmla="*/ 303325 w 381000"/>
              <a:gd name="T15" fmla="*/ 196748 h 228600"/>
            </a:gdLst>
            <a:ahLst/>
            <a:cxnLst>
              <a:cxn ang="T8">
                <a:pos x="T0" y="T1"/>
              </a:cxn>
              <a:cxn ang="T9">
                <a:pos x="T2" y="T3"/>
              </a:cxn>
              <a:cxn ang="T10">
                <a:pos x="T4" y="T5"/>
              </a:cxn>
              <a:cxn ang="T11">
                <a:pos x="T6" y="T7"/>
              </a:cxn>
            </a:cxnLst>
            <a:rect l="T12" t="T13" r="T14" b="T15"/>
            <a:pathLst>
              <a:path w="381000" h="228600">
                <a:moveTo>
                  <a:pt x="77675" y="77956"/>
                </a:moveTo>
                <a:lnTo>
                  <a:pt x="105338" y="31852"/>
                </a:lnTo>
                <a:lnTo>
                  <a:pt x="190500" y="82949"/>
                </a:lnTo>
                <a:lnTo>
                  <a:pt x="275662" y="31852"/>
                </a:lnTo>
                <a:lnTo>
                  <a:pt x="303325" y="77956"/>
                </a:lnTo>
                <a:lnTo>
                  <a:pt x="242752" y="114300"/>
                </a:lnTo>
                <a:lnTo>
                  <a:pt x="303325" y="150644"/>
                </a:lnTo>
                <a:lnTo>
                  <a:pt x="275662" y="196748"/>
                </a:lnTo>
                <a:lnTo>
                  <a:pt x="190500" y="145651"/>
                </a:lnTo>
                <a:lnTo>
                  <a:pt x="105338" y="196748"/>
                </a:lnTo>
                <a:lnTo>
                  <a:pt x="77675" y="150644"/>
                </a:lnTo>
                <a:lnTo>
                  <a:pt x="138248" y="114300"/>
                </a:lnTo>
                <a:close/>
              </a:path>
            </a:pathLst>
          </a:custGeom>
          <a:solidFill>
            <a:srgbClr val="FFFF00"/>
          </a:solidFill>
          <a:ln w="25400">
            <a:solidFill>
              <a:srgbClr val="0000FF"/>
            </a:solidFill>
            <a:miter lim="800000"/>
            <a:headEnd/>
            <a:tailEnd/>
          </a:ln>
        </p:spPr>
        <p:txBody>
          <a:bodyPr anchor="ctr">
            <a:prstTxWarp prst="textNoShape">
              <a:avLst/>
            </a:prstTxWarp>
          </a:bodyPr>
          <a:lstStyle/>
          <a:p>
            <a:pPr algn="ctr" defTabSz="457200"/>
            <a:endParaRPr lang="en-US">
              <a:solidFill>
                <a:srgbClr val="FFFFFF"/>
              </a:solidFill>
              <a:latin typeface="Calibri" charset="0"/>
            </a:endParaRPr>
          </a:p>
        </p:txBody>
      </p:sp>
      <p:sp>
        <p:nvSpPr>
          <p:cNvPr id="139268" name="Line 5"/>
          <p:cNvSpPr>
            <a:spLocks noChangeShapeType="1"/>
          </p:cNvSpPr>
          <p:nvPr/>
        </p:nvSpPr>
        <p:spPr bwMode="auto">
          <a:xfrm flipV="1">
            <a:off x="876300" y="2022475"/>
            <a:ext cx="7239000" cy="0"/>
          </a:xfrm>
          <a:prstGeom prst="line">
            <a:avLst/>
          </a:prstGeom>
          <a:noFill/>
          <a:ln w="47625">
            <a:solidFill>
              <a:srgbClr val="993366"/>
            </a:solidFill>
            <a:round/>
            <a:headEnd/>
            <a:tailEnd/>
          </a:ln>
        </p:spPr>
        <p:txBody>
          <a:bodyPr wrap="none" anchor="ctr">
            <a:prstTxWarp prst="textNoShape">
              <a:avLst/>
            </a:prstTxWarp>
          </a:bodyPr>
          <a:lstStyle/>
          <a:p>
            <a:endParaRPr lang="en-US"/>
          </a:p>
        </p:txBody>
      </p:sp>
      <p:pic>
        <p:nvPicPr>
          <p:cNvPr id="6" name="Picture 1028" descr="TPOPP_Logo_WICHITA"/>
          <p:cNvPicPr>
            <a:picLocks noChangeAspect="1" noChangeArrowheads="1"/>
          </p:cNvPicPr>
          <p:nvPr/>
        </p:nvPicPr>
        <p:blipFill>
          <a:blip r:embed="rId4"/>
          <a:srcRect/>
          <a:stretch>
            <a:fillRect/>
          </a:stretch>
        </p:blipFill>
        <p:spPr bwMode="auto">
          <a:xfrm>
            <a:off x="477416" y="6046788"/>
            <a:ext cx="2438400" cy="81121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2"/>
          <p:cNvPicPr>
            <a:picLocks noChangeAspect="1" noChangeArrowheads="1"/>
          </p:cNvPicPr>
          <p:nvPr/>
        </p:nvPicPr>
        <p:blipFill rotWithShape="1">
          <a:blip r:embed="rId3"/>
          <a:srcRect l="1521" r="1176"/>
          <a:stretch/>
        </p:blipFill>
        <p:spPr bwMode="auto">
          <a:xfrm>
            <a:off x="354841" y="1715616"/>
            <a:ext cx="8079475" cy="3657600"/>
          </a:xfrm>
          <a:prstGeom prst="rect">
            <a:avLst/>
          </a:prstGeom>
          <a:noFill/>
          <a:ln w="9525">
            <a:noFill/>
            <a:miter lim="800000"/>
            <a:headEnd/>
            <a:tailEnd/>
          </a:ln>
        </p:spPr>
      </p:pic>
      <p:sp>
        <p:nvSpPr>
          <p:cNvPr id="2" name="Title 1"/>
          <p:cNvSpPr>
            <a:spLocks noGrp="1"/>
          </p:cNvSpPr>
          <p:nvPr>
            <p:ph type="title" idx="4294967295"/>
          </p:nvPr>
        </p:nvSpPr>
        <p:spPr>
          <a:xfrm>
            <a:off x="0" y="0"/>
            <a:ext cx="9144000" cy="1600200"/>
          </a:xfrm>
        </p:spPr>
        <p:txBody>
          <a:bodyPr/>
          <a:lstStyle/>
          <a:p>
            <a:pPr eaLnBrk="1" hangingPunct="1">
              <a:defRPr/>
            </a:pPr>
            <a:r>
              <a:rPr lang="en-US" b="1" dirty="0">
                <a:effectLst>
                  <a:outerShdw blurRad="38100" dist="38100" dir="2700000" algn="tl">
                    <a:srgbClr val="C0C0C0"/>
                  </a:outerShdw>
                </a:effectLst>
                <a:cs typeface="+mj-cs"/>
              </a:rPr>
              <a:t>B. “Full Treatment” </a:t>
            </a:r>
            <a:r>
              <a:rPr lang="en-US" b="1" dirty="0" smtClean="0">
                <a:effectLst>
                  <a:outerShdw blurRad="38100" dist="38100" dir="2700000" algn="tl">
                    <a:srgbClr val="C0C0C0"/>
                  </a:outerShdw>
                </a:effectLst>
                <a:cs typeface="+mj-cs"/>
              </a:rPr>
              <a:t/>
            </a:r>
            <a:br>
              <a:rPr lang="en-US" b="1" dirty="0" smtClean="0">
                <a:effectLst>
                  <a:outerShdw blurRad="38100" dist="38100" dir="2700000" algn="tl">
                    <a:srgbClr val="C0C0C0"/>
                  </a:outerShdw>
                </a:effectLst>
                <a:cs typeface="+mj-cs"/>
              </a:rPr>
            </a:br>
            <a:r>
              <a:rPr lang="en-US" b="1" dirty="0" smtClean="0">
                <a:effectLst>
                  <a:outerShdw blurRad="38100" dist="38100" dir="2700000" algn="tl">
                    <a:srgbClr val="C0C0C0"/>
                  </a:outerShdw>
                </a:effectLst>
                <a:cs typeface="+mj-cs"/>
              </a:rPr>
              <a:t>subsection</a:t>
            </a:r>
            <a:endParaRPr lang="en-US" b="1" dirty="0">
              <a:effectLst>
                <a:outerShdw blurRad="38100" dist="38100" dir="2700000" algn="tl">
                  <a:srgbClr val="C0C0C0"/>
                </a:outerShdw>
              </a:effectLst>
              <a:cs typeface="+mj-cs"/>
            </a:endParaRPr>
          </a:p>
        </p:txBody>
      </p:sp>
      <p:sp>
        <p:nvSpPr>
          <p:cNvPr id="141315" name="TextBox 5"/>
          <p:cNvSpPr txBox="1">
            <a:spLocks noChangeArrowheads="1"/>
          </p:cNvSpPr>
          <p:nvPr/>
        </p:nvSpPr>
        <p:spPr bwMode="auto">
          <a:xfrm>
            <a:off x="3558480" y="5786586"/>
            <a:ext cx="5334000" cy="666750"/>
          </a:xfrm>
          <a:prstGeom prst="rect">
            <a:avLst/>
          </a:prstGeom>
          <a:solidFill>
            <a:schemeClr val="bg1"/>
          </a:solidFill>
          <a:ln w="25400">
            <a:solidFill>
              <a:srgbClr val="0000FF"/>
            </a:solidFill>
            <a:miter lim="800000"/>
            <a:headEnd/>
            <a:tailEnd/>
          </a:ln>
        </p:spPr>
        <p:txBody>
          <a:bodyPr>
            <a:prstTxWarp prst="textNoShape">
              <a:avLst/>
            </a:prstTxWarp>
            <a:spAutoFit/>
          </a:bodyPr>
          <a:lstStyle/>
          <a:p>
            <a:pPr algn="ctr" defTabSz="457200"/>
            <a:r>
              <a:rPr lang="en-US" b="1" i="1" dirty="0">
                <a:solidFill>
                  <a:srgbClr val="000000"/>
                </a:solidFill>
                <a:hlinkClick r:id="" action="ppaction://hlinkshowjump?jump=previousslide"/>
              </a:rPr>
              <a:t>Limited trial of ventilation. If no improvement in 2 week trial, patient  requests removal.</a:t>
            </a:r>
            <a:endParaRPr lang="en-US" b="1" i="1" dirty="0">
              <a:solidFill>
                <a:srgbClr val="000000"/>
              </a:solidFill>
            </a:endParaRPr>
          </a:p>
        </p:txBody>
      </p:sp>
      <p:cxnSp>
        <p:nvCxnSpPr>
          <p:cNvPr id="141316" name="Straight Arrow Connector 7"/>
          <p:cNvCxnSpPr>
            <a:cxnSpLocks noChangeShapeType="1"/>
          </p:cNvCxnSpPr>
          <p:nvPr/>
        </p:nvCxnSpPr>
        <p:spPr bwMode="auto">
          <a:xfrm>
            <a:off x="2339752" y="5373216"/>
            <a:ext cx="1981200" cy="413370"/>
          </a:xfrm>
          <a:prstGeom prst="straightConnector1">
            <a:avLst/>
          </a:prstGeom>
          <a:noFill/>
          <a:ln w="34925">
            <a:solidFill>
              <a:srgbClr val="0000FF"/>
            </a:solidFill>
            <a:round/>
            <a:headEnd/>
            <a:tailEnd type="arrow" w="med" len="med"/>
          </a:ln>
        </p:spPr>
      </p:cxnSp>
      <p:sp>
        <p:nvSpPr>
          <p:cNvPr id="141317" name="Multiply 4"/>
          <p:cNvSpPr>
            <a:spLocks noChangeArrowheads="1"/>
          </p:cNvSpPr>
          <p:nvPr/>
        </p:nvSpPr>
        <p:spPr bwMode="auto">
          <a:xfrm>
            <a:off x="827584" y="4437112"/>
            <a:ext cx="381000" cy="304800"/>
          </a:xfrm>
          <a:custGeom>
            <a:avLst/>
            <a:gdLst>
              <a:gd name="T0" fmla="*/ 91507 w 381000"/>
              <a:gd name="T1" fmla="*/ 73205 h 228600"/>
              <a:gd name="T2" fmla="*/ 289493 w 381000"/>
              <a:gd name="T3" fmla="*/ 73205 h 228600"/>
              <a:gd name="T4" fmla="*/ 289493 w 381000"/>
              <a:gd name="T5" fmla="*/ 231595 h 228600"/>
              <a:gd name="T6" fmla="*/ 91507 w 381000"/>
              <a:gd name="T7" fmla="*/ 231595 h 228600"/>
              <a:gd name="T8" fmla="*/ 2 60000 65536"/>
              <a:gd name="T9" fmla="*/ 3 60000 65536"/>
              <a:gd name="T10" fmla="*/ 0 60000 65536"/>
              <a:gd name="T11" fmla="*/ 1 60000 65536"/>
              <a:gd name="T12" fmla="*/ 77675 w 381000"/>
              <a:gd name="T13" fmla="*/ 31852 h 228600"/>
              <a:gd name="T14" fmla="*/ 303325 w 381000"/>
              <a:gd name="T15" fmla="*/ 196748 h 228600"/>
            </a:gdLst>
            <a:ahLst/>
            <a:cxnLst>
              <a:cxn ang="T8">
                <a:pos x="T0" y="T1"/>
              </a:cxn>
              <a:cxn ang="T9">
                <a:pos x="T2" y="T3"/>
              </a:cxn>
              <a:cxn ang="T10">
                <a:pos x="T4" y="T5"/>
              </a:cxn>
              <a:cxn ang="T11">
                <a:pos x="T6" y="T7"/>
              </a:cxn>
            </a:cxnLst>
            <a:rect l="T12" t="T13" r="T14" b="T15"/>
            <a:pathLst>
              <a:path w="381000" h="228600">
                <a:moveTo>
                  <a:pt x="77675" y="77956"/>
                </a:moveTo>
                <a:lnTo>
                  <a:pt x="105338" y="31852"/>
                </a:lnTo>
                <a:lnTo>
                  <a:pt x="190500" y="82949"/>
                </a:lnTo>
                <a:lnTo>
                  <a:pt x="275662" y="31852"/>
                </a:lnTo>
                <a:lnTo>
                  <a:pt x="303325" y="77956"/>
                </a:lnTo>
                <a:lnTo>
                  <a:pt x="242752" y="114300"/>
                </a:lnTo>
                <a:lnTo>
                  <a:pt x="303325" y="150644"/>
                </a:lnTo>
                <a:lnTo>
                  <a:pt x="275662" y="196748"/>
                </a:lnTo>
                <a:lnTo>
                  <a:pt x="190500" y="145651"/>
                </a:lnTo>
                <a:lnTo>
                  <a:pt x="105338" y="196748"/>
                </a:lnTo>
                <a:lnTo>
                  <a:pt x="77675" y="150644"/>
                </a:lnTo>
                <a:lnTo>
                  <a:pt x="138248" y="114300"/>
                </a:lnTo>
                <a:close/>
              </a:path>
            </a:pathLst>
          </a:custGeom>
          <a:solidFill>
            <a:srgbClr val="FFFF00"/>
          </a:solidFill>
          <a:ln w="25400">
            <a:solidFill>
              <a:srgbClr val="0000FF"/>
            </a:solidFill>
            <a:miter lim="800000"/>
            <a:headEnd/>
            <a:tailEnd/>
          </a:ln>
        </p:spPr>
        <p:txBody>
          <a:bodyPr anchor="ctr">
            <a:prstTxWarp prst="textNoShape">
              <a:avLst/>
            </a:prstTxWarp>
          </a:bodyPr>
          <a:lstStyle/>
          <a:p>
            <a:pPr algn="ctr" defTabSz="457200"/>
            <a:endParaRPr lang="en-US">
              <a:solidFill>
                <a:srgbClr val="FFFFFF"/>
              </a:solidFill>
              <a:latin typeface="Calibri" charset="0"/>
            </a:endParaRPr>
          </a:p>
        </p:txBody>
      </p:sp>
      <p:pic>
        <p:nvPicPr>
          <p:cNvPr id="7" name="Picture 1028" descr="TPOPP_Logo_WICHITA"/>
          <p:cNvPicPr>
            <a:picLocks noChangeAspect="1" noChangeArrowheads="1"/>
          </p:cNvPicPr>
          <p:nvPr/>
        </p:nvPicPr>
        <p:blipFill>
          <a:blip r:embed="rId4"/>
          <a:srcRect/>
          <a:stretch>
            <a:fillRect/>
          </a:stretch>
        </p:blipFill>
        <p:spPr bwMode="auto">
          <a:xfrm>
            <a:off x="477416" y="6046788"/>
            <a:ext cx="2438400" cy="811212"/>
          </a:xfrm>
          <a:prstGeom prst="rect">
            <a:avLst/>
          </a:prstGeom>
          <a:noFill/>
        </p:spPr>
      </p:pic>
      <p:cxnSp>
        <p:nvCxnSpPr>
          <p:cNvPr id="8" name="Straight Connector 7"/>
          <p:cNvCxnSpPr/>
          <p:nvPr/>
        </p:nvCxnSpPr>
        <p:spPr>
          <a:xfrm>
            <a:off x="611560" y="1556792"/>
            <a:ext cx="7560840" cy="0"/>
          </a:xfrm>
          <a:prstGeom prst="line">
            <a:avLst/>
          </a:prstGeom>
          <a:ln>
            <a:solidFill>
              <a:srgbClr val="A61A4C"/>
            </a:solidFill>
          </a:ln>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a:off x="8434316" y="1715616"/>
            <a:ext cx="0" cy="365760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a:lstStyle/>
          <a:p>
            <a:endParaRPr lang="en-US" sz="2400" dirty="0"/>
          </a:p>
        </p:txBody>
      </p:sp>
      <p:sp>
        <p:nvSpPr>
          <p:cNvPr id="3" name="Content Placeholder 2"/>
          <p:cNvSpPr>
            <a:spLocks noGrp="1"/>
          </p:cNvSpPr>
          <p:nvPr>
            <p:ph idx="1"/>
          </p:nvPr>
        </p:nvSpPr>
        <p:spPr/>
        <p:txBody>
          <a:bodyPr>
            <a:normAutofit/>
          </a:bodyPr>
          <a:lstStyle/>
          <a:p>
            <a:pPr marL="0" indent="0" algn="ctr" eaLnBrk="1" hangingPunct="1">
              <a:spcBef>
                <a:spcPct val="0"/>
              </a:spcBef>
              <a:buFontTx/>
              <a:buNone/>
              <a:defRPr/>
            </a:pPr>
            <a:r>
              <a:rPr lang="en-US" sz="6000" b="1" kern="1200" dirty="0" smtClean="0">
                <a:solidFill>
                  <a:srgbClr val="DD27C9"/>
                </a:solidFill>
                <a:effectLst>
                  <a:outerShdw blurRad="38100" dist="38100" dir="2700000" algn="tl">
                    <a:srgbClr val="000000">
                      <a:alpha val="43137"/>
                    </a:srgbClr>
                  </a:outerShdw>
                </a:effectLst>
                <a:ea typeface="Arial" charset="0"/>
                <a:cs typeface="Arial" charset="0"/>
              </a:rPr>
              <a:t>Bringing </a:t>
            </a:r>
            <a:r>
              <a:rPr lang="en-US" sz="6000" b="1" kern="1200" dirty="0">
                <a:solidFill>
                  <a:srgbClr val="DD27C9"/>
                </a:solidFill>
                <a:effectLst>
                  <a:outerShdw blurRad="38100" dist="38100" dir="2700000" algn="tl">
                    <a:srgbClr val="000000">
                      <a:alpha val="43137"/>
                    </a:srgbClr>
                  </a:outerShdw>
                </a:effectLst>
                <a:ea typeface="Arial" charset="0"/>
                <a:cs typeface="Arial" charset="0"/>
              </a:rPr>
              <a:t>TPOPP to </a:t>
            </a:r>
          </a:p>
          <a:p>
            <a:pPr marL="0" indent="0" algn="ctr" eaLnBrk="1" hangingPunct="1">
              <a:spcBef>
                <a:spcPct val="0"/>
              </a:spcBef>
              <a:buFontTx/>
              <a:buNone/>
              <a:defRPr/>
            </a:pPr>
            <a:r>
              <a:rPr lang="en-US" sz="6000" b="1" kern="1200" dirty="0">
                <a:solidFill>
                  <a:srgbClr val="DD27C9"/>
                </a:solidFill>
                <a:effectLst>
                  <a:outerShdw blurRad="38100" dist="38100" dir="2700000" algn="tl">
                    <a:srgbClr val="000000">
                      <a:alpha val="43137"/>
                    </a:srgbClr>
                  </a:outerShdw>
                </a:effectLst>
                <a:ea typeface="Arial" charset="0"/>
                <a:cs typeface="Arial" charset="0"/>
              </a:rPr>
              <a:t>Kansas &amp; Missouri</a:t>
            </a:r>
          </a:p>
          <a:p>
            <a:pPr>
              <a:defRPr/>
            </a:pPr>
            <a:endParaRPr lang="en-US" dirty="0"/>
          </a:p>
        </p:txBody>
      </p:sp>
      <p:sp>
        <p:nvSpPr>
          <p:cNvPr id="104451" name="Footer Placeholder 3"/>
          <p:cNvSpPr>
            <a:spLocks noGrp="1"/>
          </p:cNvSpPr>
          <p:nvPr>
            <p:ph type="ftr" sz="quarter" idx="11"/>
          </p:nvPr>
        </p:nvSpPr>
        <p:spPr>
          <a:xfrm>
            <a:off x="1371600" y="6019800"/>
            <a:ext cx="6172200" cy="701675"/>
          </a:xfrm>
          <a:noFill/>
          <a:ln>
            <a:miter lim="800000"/>
            <a:headEnd/>
            <a:tailEnd/>
          </a:ln>
        </p:spPr>
        <p:txBody>
          <a:bodyPr/>
          <a:lstStyle/>
          <a:p>
            <a:pPr fontAlgn="base">
              <a:spcBef>
                <a:spcPct val="0"/>
              </a:spcBef>
              <a:spcAft>
                <a:spcPct val="0"/>
              </a:spcAft>
            </a:pPr>
            <a:endParaRPr lang="en-US">
              <a:ea typeface="Arial" charset="0"/>
            </a:endParaRPr>
          </a:p>
        </p:txBody>
      </p:sp>
      <p:pic>
        <p:nvPicPr>
          <p:cNvPr id="104452" name="Picture 1028" descr="TPOPP_Logo_WICHITA"/>
          <p:cNvPicPr>
            <a:picLocks noChangeAspect="1" noChangeArrowheads="1"/>
          </p:cNvPicPr>
          <p:nvPr/>
        </p:nvPicPr>
        <p:blipFill>
          <a:blip r:embed="rId3"/>
          <a:srcRect/>
          <a:stretch>
            <a:fillRect/>
          </a:stretch>
        </p:blipFill>
        <p:spPr bwMode="auto">
          <a:xfrm>
            <a:off x="1905000" y="4077072"/>
            <a:ext cx="5491163" cy="1828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p:cNvSpPr>
            <a:spLocks noGrp="1"/>
          </p:cNvSpPr>
          <p:nvPr>
            <p:ph type="title"/>
          </p:nvPr>
        </p:nvSpPr>
        <p:spPr>
          <a:xfrm>
            <a:off x="342900" y="274638"/>
            <a:ext cx="8229600" cy="1143000"/>
          </a:xfrm>
        </p:spPr>
        <p:txBody>
          <a:bodyPr/>
          <a:lstStyle/>
          <a:p>
            <a:r>
              <a:rPr lang="en-US" b="1" dirty="0" smtClean="0">
                <a:solidFill>
                  <a:schemeClr val="tx2"/>
                </a:solidFill>
                <a:effectLst>
                  <a:outerShdw blurRad="38100" dist="38100" dir="2700000" algn="tl">
                    <a:srgbClr val="000000">
                      <a:alpha val="43137"/>
                    </a:srgbClr>
                  </a:outerShdw>
                </a:effectLst>
                <a:ea typeface="ＭＳ Ｐゴシック" charset="-128"/>
              </a:rPr>
              <a:t>Goal Statements</a:t>
            </a:r>
          </a:p>
        </p:txBody>
      </p:sp>
      <p:sp>
        <p:nvSpPr>
          <p:cNvPr id="60419" name="Content Placeholder 2"/>
          <p:cNvSpPr>
            <a:spLocks noGrp="1"/>
          </p:cNvSpPr>
          <p:nvPr>
            <p:ph idx="1"/>
          </p:nvPr>
        </p:nvSpPr>
        <p:spPr>
          <a:xfrm>
            <a:off x="457200" y="1743075"/>
            <a:ext cx="8229600" cy="4381500"/>
          </a:xfrm>
        </p:spPr>
        <p:txBody>
          <a:bodyPr>
            <a:normAutofit/>
          </a:bodyPr>
          <a:lstStyle/>
          <a:p>
            <a:pPr>
              <a:buFont typeface="Arial" pitchFamily="34" charset="0"/>
              <a:buChar char="•"/>
              <a:defRPr/>
            </a:pPr>
            <a:r>
              <a:rPr lang="en-US" dirty="0" smtClean="0">
                <a:cs typeface="+mn-cs"/>
              </a:rPr>
              <a:t>Goal statements provide more clarity for ultimate treatment aims for each level of medical interventions</a:t>
            </a:r>
          </a:p>
          <a:p>
            <a:pPr marL="0" indent="0">
              <a:buFont typeface="Arial" pitchFamily="34" charset="0"/>
              <a:buNone/>
              <a:defRPr/>
            </a:pPr>
            <a:endParaRPr lang="en-US" sz="1800" dirty="0" smtClean="0">
              <a:cs typeface="+mn-cs"/>
            </a:endParaRPr>
          </a:p>
          <a:p>
            <a:pPr>
              <a:buFont typeface="Arial" pitchFamily="34" charset="0"/>
              <a:buChar char="•"/>
              <a:defRPr/>
            </a:pPr>
            <a:r>
              <a:rPr lang="en-US" dirty="0" smtClean="0">
                <a:cs typeface="+mn-cs"/>
              </a:rPr>
              <a:t>Clarify goals with resident/surrogate to ensure consistency with resident’s preferences for end of life care</a:t>
            </a:r>
            <a:endParaRPr lang="en-US" dirty="0">
              <a:cs typeface="+mn-cs"/>
            </a:endParaRPr>
          </a:p>
          <a:p>
            <a:pPr marL="0" indent="0">
              <a:buFont typeface="Arial" pitchFamily="34" charset="0"/>
              <a:buNone/>
              <a:defRPr/>
            </a:pPr>
            <a:endParaRPr lang="en-US" sz="2000" dirty="0" smtClean="0">
              <a:cs typeface="+mn-cs"/>
            </a:endParaRPr>
          </a:p>
          <a:p>
            <a:pPr marL="457200" lvl="1" indent="0" algn="r">
              <a:buFont typeface="Arial" pitchFamily="34" charset="0"/>
              <a:buNone/>
              <a:defRPr/>
            </a:pPr>
            <a:r>
              <a:rPr lang="en-US" sz="2400" i="1" dirty="0" smtClean="0">
                <a:ea typeface="ＭＳ Ｐゴシック" pitchFamily="34" charset="-128"/>
              </a:rPr>
              <a:t>~ TPOPP Guidebook</a:t>
            </a:r>
          </a:p>
        </p:txBody>
      </p:sp>
      <p:sp>
        <p:nvSpPr>
          <p:cNvPr id="145411" name="Line 5"/>
          <p:cNvSpPr>
            <a:spLocks noChangeShapeType="1"/>
          </p:cNvSpPr>
          <p:nvPr/>
        </p:nvSpPr>
        <p:spPr bwMode="auto">
          <a:xfrm flipV="1">
            <a:off x="984250" y="1317625"/>
            <a:ext cx="7239000" cy="0"/>
          </a:xfrm>
          <a:prstGeom prst="line">
            <a:avLst/>
          </a:prstGeom>
          <a:noFill/>
          <a:ln w="47625">
            <a:solidFill>
              <a:srgbClr val="993366"/>
            </a:solidFill>
            <a:round/>
            <a:headEnd/>
            <a:tailEnd/>
          </a:ln>
        </p:spPr>
        <p:txBody>
          <a:bodyPr wrap="none" anchor="ctr">
            <a:prstTxWarp prst="textNoShape">
              <a:avLst/>
            </a:prstTxWarp>
          </a:bodyPr>
          <a:lstStyle/>
          <a:p>
            <a:endParaRPr lang="en-US"/>
          </a:p>
        </p:txBody>
      </p:sp>
      <p:pic>
        <p:nvPicPr>
          <p:cNvPr id="6" name="Picture 1028" descr="TPOPP_Logo_WICHITA"/>
          <p:cNvPicPr>
            <a:picLocks noChangeAspect="1" noChangeArrowheads="1"/>
          </p:cNvPicPr>
          <p:nvPr/>
        </p:nvPicPr>
        <p:blipFill>
          <a:blip r:embed="rId3"/>
          <a:srcRect/>
          <a:stretch>
            <a:fillRect/>
          </a:stretch>
        </p:blipFill>
        <p:spPr bwMode="auto">
          <a:xfrm>
            <a:off x="477416" y="6046788"/>
            <a:ext cx="2438400" cy="81121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arah\Desktop\TPOPP toolkit\TPOPP-Form-Slide-1.png"/>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b="38905"/>
          <a:stretch/>
        </p:blipFill>
        <p:spPr bwMode="auto">
          <a:xfrm>
            <a:off x="119449" y="3372976"/>
            <a:ext cx="8917047" cy="12801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28" descr="TPOPP_Logo_WICHITA"/>
          <p:cNvPicPr>
            <a:picLocks noChangeAspect="1" noChangeArrowheads="1"/>
          </p:cNvPicPr>
          <p:nvPr/>
        </p:nvPicPr>
        <p:blipFill>
          <a:blip r:embed="rId3"/>
          <a:srcRect/>
          <a:stretch>
            <a:fillRect/>
          </a:stretch>
        </p:blipFill>
        <p:spPr bwMode="auto">
          <a:xfrm>
            <a:off x="477416" y="6046788"/>
            <a:ext cx="2438400" cy="811212"/>
          </a:xfrm>
          <a:prstGeom prst="rect">
            <a:avLst/>
          </a:prstGeom>
          <a:noFill/>
        </p:spPr>
      </p:pic>
      <p:sp>
        <p:nvSpPr>
          <p:cNvPr id="3" name="Rectangle 2"/>
          <p:cNvSpPr/>
          <p:nvPr/>
        </p:nvSpPr>
        <p:spPr>
          <a:xfrm>
            <a:off x="0" y="620688"/>
            <a:ext cx="9144000" cy="1323439"/>
          </a:xfrm>
          <a:prstGeom prst="rect">
            <a:avLst/>
          </a:prstGeom>
        </p:spPr>
        <p:txBody>
          <a:bodyPr wrap="square">
            <a:spAutoFit/>
          </a:bodyPr>
          <a:lstStyle/>
          <a:p>
            <a:pPr>
              <a:defRPr/>
            </a:pPr>
            <a:r>
              <a:rPr lang="en-US" sz="4000" b="1" dirty="0" smtClean="0">
                <a:solidFill>
                  <a:srgbClr val="000000"/>
                </a:solidFill>
                <a:latin typeface="Arial"/>
                <a:ea typeface="Arial" charset="0"/>
                <a:cs typeface="Arial" charset="0"/>
              </a:rPr>
              <a:t> C. Medically </a:t>
            </a:r>
            <a:r>
              <a:rPr lang="en-US" sz="4000" b="1" dirty="0">
                <a:solidFill>
                  <a:srgbClr val="000000"/>
                </a:solidFill>
                <a:latin typeface="Arial"/>
                <a:ea typeface="Arial" charset="0"/>
                <a:cs typeface="Arial" charset="0"/>
              </a:rPr>
              <a:t>Administered </a:t>
            </a:r>
            <a:r>
              <a:rPr lang="en-US" sz="4000" b="1" dirty="0" smtClean="0">
                <a:solidFill>
                  <a:srgbClr val="000000"/>
                </a:solidFill>
                <a:latin typeface="Arial"/>
                <a:ea typeface="Arial" charset="0"/>
                <a:cs typeface="Arial" charset="0"/>
              </a:rPr>
              <a:t>Nutrition</a:t>
            </a:r>
          </a:p>
          <a:p>
            <a:pPr>
              <a:defRPr/>
            </a:pPr>
            <a:r>
              <a:rPr lang="en-US" sz="4000" b="1" dirty="0" smtClean="0">
                <a:solidFill>
                  <a:srgbClr val="000000"/>
                </a:solidFill>
                <a:latin typeface="Arial"/>
                <a:ea typeface="Arial" charset="0"/>
                <a:cs typeface="Arial" charset="0"/>
              </a:rPr>
              <a:t>         </a:t>
            </a:r>
            <a:r>
              <a:rPr lang="en-US" sz="2400" b="1" dirty="0" smtClean="0">
                <a:solidFill>
                  <a:srgbClr val="000000"/>
                </a:solidFill>
                <a:latin typeface="Arial"/>
                <a:ea typeface="Arial" charset="0"/>
                <a:cs typeface="Arial" charset="0"/>
              </a:rPr>
              <a:t>Offer </a:t>
            </a:r>
            <a:r>
              <a:rPr lang="en-US" sz="2400" b="1" dirty="0">
                <a:solidFill>
                  <a:srgbClr val="000000"/>
                </a:solidFill>
                <a:latin typeface="Arial"/>
                <a:ea typeface="Arial" charset="0"/>
                <a:cs typeface="Arial" charset="0"/>
              </a:rPr>
              <a:t>food by mouth if feasible and desired</a:t>
            </a:r>
          </a:p>
        </p:txBody>
      </p:sp>
      <p:cxnSp>
        <p:nvCxnSpPr>
          <p:cNvPr id="6" name="Straight Connector 5"/>
          <p:cNvCxnSpPr/>
          <p:nvPr/>
        </p:nvCxnSpPr>
        <p:spPr>
          <a:xfrm>
            <a:off x="755576" y="2204864"/>
            <a:ext cx="7560840" cy="0"/>
          </a:xfrm>
          <a:prstGeom prst="line">
            <a:avLst/>
          </a:prstGeom>
          <a:ln>
            <a:solidFill>
              <a:srgbClr val="A61A4C"/>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035844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arah\Desktop\TPOPP toolkit\TPOPP-Form-Slide-1.png"/>
          <p:cNvPicPr>
            <a:picLocks noChangeAspect="1" noChangeArrowheads="1"/>
          </p:cNvPicPr>
          <p:nvPr/>
        </p:nvPicPr>
        <p:blipFill rotWithShape="1">
          <a:blip r:embed="rId2">
            <a:extLst>
              <a:ext uri="{28A0092B-C50C-407E-A947-70E740481C1C}">
                <a14:useLocalDpi xmlns:a14="http://schemas.microsoft.com/office/drawing/2010/main" val="0"/>
              </a:ext>
            </a:extLst>
          </a:blip>
          <a:srcRect t="60100"/>
          <a:stretch/>
        </p:blipFill>
        <p:spPr bwMode="auto">
          <a:xfrm>
            <a:off x="899592" y="1700808"/>
            <a:ext cx="7438287" cy="38404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28" descr="TPOPP_Logo_WICHITA"/>
          <p:cNvPicPr>
            <a:picLocks noChangeAspect="1" noChangeArrowheads="1"/>
          </p:cNvPicPr>
          <p:nvPr/>
        </p:nvPicPr>
        <p:blipFill>
          <a:blip r:embed="rId3"/>
          <a:srcRect/>
          <a:stretch>
            <a:fillRect/>
          </a:stretch>
        </p:blipFill>
        <p:spPr bwMode="auto">
          <a:xfrm>
            <a:off x="477416" y="6046788"/>
            <a:ext cx="2438400" cy="811212"/>
          </a:xfrm>
          <a:prstGeom prst="rect">
            <a:avLst/>
          </a:prstGeom>
          <a:noFill/>
        </p:spPr>
      </p:pic>
      <p:sp>
        <p:nvSpPr>
          <p:cNvPr id="3" name="Rectangle 2"/>
          <p:cNvSpPr/>
          <p:nvPr/>
        </p:nvSpPr>
        <p:spPr>
          <a:xfrm>
            <a:off x="0" y="332656"/>
            <a:ext cx="9144000" cy="1015663"/>
          </a:xfrm>
          <a:prstGeom prst="rect">
            <a:avLst/>
          </a:prstGeom>
        </p:spPr>
        <p:txBody>
          <a:bodyPr wrap="square">
            <a:spAutoFit/>
          </a:bodyPr>
          <a:lstStyle/>
          <a:p>
            <a:pPr algn="ctr">
              <a:defRPr/>
            </a:pPr>
            <a:r>
              <a:rPr lang="en-US" sz="4000" b="1" dirty="0" smtClean="0">
                <a:solidFill>
                  <a:srgbClr val="000000"/>
                </a:solidFill>
                <a:latin typeface="Arial"/>
                <a:ea typeface="Arial" charset="0"/>
                <a:cs typeface="Arial" charset="0"/>
              </a:rPr>
              <a:t>D. Information and Signatures</a:t>
            </a:r>
            <a:endParaRPr lang="en-US" sz="4000" b="1" dirty="0">
              <a:solidFill>
                <a:srgbClr val="000000"/>
              </a:solidFill>
              <a:latin typeface="Arial"/>
              <a:ea typeface="Arial" charset="0"/>
              <a:cs typeface="Arial" charset="0"/>
            </a:endParaRPr>
          </a:p>
          <a:p>
            <a:pPr marL="400050" lvl="1">
              <a:defRPr/>
            </a:pPr>
            <a:endParaRPr lang="en-US" sz="2000" b="1" dirty="0">
              <a:solidFill>
                <a:srgbClr val="000000"/>
              </a:solidFill>
              <a:latin typeface="Arial"/>
              <a:ea typeface="Arial" charset="0"/>
              <a:cs typeface="Arial" charset="0"/>
            </a:endParaRPr>
          </a:p>
        </p:txBody>
      </p:sp>
      <p:cxnSp>
        <p:nvCxnSpPr>
          <p:cNvPr id="6" name="Straight Connector 5"/>
          <p:cNvCxnSpPr/>
          <p:nvPr/>
        </p:nvCxnSpPr>
        <p:spPr>
          <a:xfrm>
            <a:off x="899592" y="1196752"/>
            <a:ext cx="7200800" cy="0"/>
          </a:xfrm>
          <a:prstGeom prst="line">
            <a:avLst/>
          </a:prstGeom>
          <a:ln>
            <a:solidFill>
              <a:srgbClr val="A61A4C"/>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7139138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8900"/>
            <a:ext cx="8229600" cy="1739900"/>
          </a:xfrm>
        </p:spPr>
        <p:txBody>
          <a:bodyPr/>
          <a:lstStyle/>
          <a:p>
            <a:pPr eaLnBrk="1" hangingPunct="1">
              <a:defRPr/>
            </a:pPr>
            <a:r>
              <a:rPr lang="en-US" sz="3600" b="1" i="1" kern="1200" dirty="0" smtClean="0">
                <a:solidFill>
                  <a:srgbClr val="DD27C9"/>
                </a:solidFill>
                <a:effectLst>
                  <a:outerShdw blurRad="38100" dist="38100" dir="2700000" algn="tl">
                    <a:srgbClr val="DDDDDD"/>
                  </a:outerShdw>
                </a:effectLst>
                <a:ea typeface="Arial" charset="0"/>
                <a:cs typeface="Arial" charset="0"/>
              </a:rPr>
              <a:t>When we are successful,  </a:t>
            </a:r>
            <a:br>
              <a:rPr lang="en-US" sz="3600" b="1" i="1" kern="1200" dirty="0" smtClean="0">
                <a:solidFill>
                  <a:srgbClr val="DD27C9"/>
                </a:solidFill>
                <a:effectLst>
                  <a:outerShdw blurRad="38100" dist="38100" dir="2700000" algn="tl">
                    <a:srgbClr val="DDDDDD"/>
                  </a:outerShdw>
                </a:effectLst>
                <a:ea typeface="Arial" charset="0"/>
                <a:cs typeface="Arial" charset="0"/>
              </a:rPr>
            </a:br>
            <a:r>
              <a:rPr lang="en-US" sz="3600" b="1" i="1" kern="1200" dirty="0" smtClean="0">
                <a:solidFill>
                  <a:srgbClr val="DD27C9"/>
                </a:solidFill>
                <a:effectLst>
                  <a:outerShdw blurRad="38100" dist="38100" dir="2700000" algn="tl">
                    <a:srgbClr val="DDDDDD"/>
                  </a:outerShdw>
                </a:effectLst>
                <a:ea typeface="Arial" charset="0"/>
                <a:cs typeface="Arial" charset="0"/>
              </a:rPr>
              <a:t>what </a:t>
            </a:r>
            <a:r>
              <a:rPr lang="en-US" sz="3600" b="1" i="1" kern="1200" dirty="0">
                <a:solidFill>
                  <a:srgbClr val="DD27C9"/>
                </a:solidFill>
                <a:effectLst>
                  <a:outerShdw blurRad="38100" dist="38100" dir="2700000" algn="tl">
                    <a:srgbClr val="DDDDDD"/>
                  </a:outerShdw>
                </a:effectLst>
                <a:ea typeface="Arial" charset="0"/>
                <a:cs typeface="Arial" charset="0"/>
              </a:rPr>
              <a:t>would it look like?</a:t>
            </a:r>
            <a:br>
              <a:rPr lang="en-US" sz="3600" b="1" i="1" kern="1200" dirty="0">
                <a:solidFill>
                  <a:srgbClr val="DD27C9"/>
                </a:solidFill>
                <a:effectLst>
                  <a:outerShdw blurRad="38100" dist="38100" dir="2700000" algn="tl">
                    <a:srgbClr val="DDDDDD"/>
                  </a:outerShdw>
                </a:effectLst>
                <a:ea typeface="Arial" charset="0"/>
                <a:cs typeface="Arial" charset="0"/>
              </a:rPr>
            </a:br>
            <a:endParaRPr lang="en-US" sz="3600" dirty="0"/>
          </a:p>
        </p:txBody>
      </p:sp>
      <p:sp>
        <p:nvSpPr>
          <p:cNvPr id="3" name="Content Placeholder 2"/>
          <p:cNvSpPr>
            <a:spLocks noGrp="1"/>
          </p:cNvSpPr>
          <p:nvPr>
            <p:ph idx="1"/>
          </p:nvPr>
        </p:nvSpPr>
        <p:spPr/>
        <p:txBody>
          <a:bodyPr>
            <a:normAutofit/>
          </a:bodyPr>
          <a:lstStyle/>
          <a:p>
            <a:pPr marL="0" indent="0" algn="ctr" eaLnBrk="1" hangingPunct="1">
              <a:spcBef>
                <a:spcPct val="0"/>
              </a:spcBef>
              <a:buFontTx/>
              <a:buNone/>
              <a:defRPr/>
            </a:pPr>
            <a:r>
              <a:rPr lang="en-US" sz="2400" b="1" i="1" kern="1200" dirty="0" smtClean="0">
                <a:solidFill>
                  <a:srgbClr val="DD27C9"/>
                </a:solidFill>
                <a:effectLst>
                  <a:outerShdw blurRad="38100" dist="38100" dir="2700000" algn="tl">
                    <a:srgbClr val="DDDDDD"/>
                  </a:outerShdw>
                </a:effectLst>
                <a:ea typeface="Arial" charset="0"/>
                <a:cs typeface="Arial" charset="0"/>
              </a:rPr>
              <a:t>  </a:t>
            </a:r>
            <a:endParaRPr lang="en-US" sz="2400" b="1" i="1" kern="1200" dirty="0">
              <a:solidFill>
                <a:srgbClr val="DD27C9"/>
              </a:solidFill>
              <a:effectLst>
                <a:outerShdw blurRad="38100" dist="38100" dir="2700000" algn="tl">
                  <a:srgbClr val="DDDDDD"/>
                </a:outerShdw>
              </a:effectLst>
              <a:ea typeface="Arial" charset="0"/>
              <a:cs typeface="Arial" charset="0"/>
            </a:endParaRPr>
          </a:p>
          <a:p>
            <a:pPr marL="0" indent="0" eaLnBrk="1" hangingPunct="1">
              <a:spcBef>
                <a:spcPct val="0"/>
              </a:spcBef>
              <a:buFont typeface="Arial" charset="0"/>
              <a:buChar char="•"/>
              <a:defRPr/>
            </a:pPr>
            <a:r>
              <a:rPr lang="en-US" sz="2400" kern="1200" dirty="0">
                <a:solidFill>
                  <a:srgbClr val="000000"/>
                </a:solidFill>
                <a:effectLst>
                  <a:outerShdw blurRad="38100" dist="38100" dir="2700000" algn="tl">
                    <a:srgbClr val="DDDDDD"/>
                  </a:outerShdw>
                </a:effectLst>
                <a:ea typeface="Arial" charset="0"/>
                <a:cs typeface="Arial" charset="0"/>
              </a:rPr>
              <a:t> </a:t>
            </a:r>
            <a:r>
              <a:rPr lang="en-US" sz="2400" kern="1200" dirty="0" smtClean="0">
                <a:solidFill>
                  <a:srgbClr val="000000"/>
                </a:solidFill>
                <a:effectLst>
                  <a:outerShdw blurRad="38100" dist="38100" dir="2700000" algn="tl">
                    <a:srgbClr val="DDDDDD"/>
                  </a:outerShdw>
                </a:effectLst>
                <a:ea typeface="Arial" charset="0"/>
                <a:cs typeface="Arial" charset="0"/>
              </a:rPr>
              <a:t> </a:t>
            </a:r>
            <a:r>
              <a:rPr lang="en-US" sz="2400" kern="1200" dirty="0" smtClean="0">
                <a:solidFill>
                  <a:srgbClr val="000000"/>
                </a:solidFill>
                <a:ea typeface="Arial" charset="0"/>
                <a:cs typeface="Arial" charset="0"/>
              </a:rPr>
              <a:t>We </a:t>
            </a:r>
            <a:r>
              <a:rPr lang="en-US" sz="2400" kern="1200" dirty="0">
                <a:solidFill>
                  <a:srgbClr val="000000"/>
                </a:solidFill>
                <a:ea typeface="Arial" charset="0"/>
                <a:cs typeface="Arial" charset="0"/>
              </a:rPr>
              <a:t>will make a major improvement in </a:t>
            </a:r>
            <a:r>
              <a:rPr lang="en-US" sz="2400" u="sng" kern="1200" dirty="0" smtClean="0">
                <a:solidFill>
                  <a:srgbClr val="000000"/>
                </a:solidFill>
                <a:ea typeface="Arial" charset="0"/>
                <a:cs typeface="Arial" charset="0"/>
              </a:rPr>
              <a:t>matching the care     </a:t>
            </a:r>
            <a:r>
              <a:rPr lang="en-US" sz="2400" kern="1200" dirty="0" smtClean="0">
                <a:solidFill>
                  <a:srgbClr val="000000"/>
                </a:solidFill>
                <a:ea typeface="Arial" charset="0"/>
                <a:cs typeface="Arial" charset="0"/>
              </a:rPr>
              <a:t>	</a:t>
            </a:r>
            <a:r>
              <a:rPr lang="en-US" sz="2400" u="sng" kern="1200" dirty="0" smtClean="0">
                <a:solidFill>
                  <a:srgbClr val="000000"/>
                </a:solidFill>
                <a:ea typeface="Arial" charset="0"/>
                <a:cs typeface="Arial" charset="0"/>
              </a:rPr>
              <a:t>we </a:t>
            </a:r>
            <a:r>
              <a:rPr lang="en-US" sz="2400" u="sng" kern="1200" dirty="0">
                <a:solidFill>
                  <a:srgbClr val="000000"/>
                </a:solidFill>
                <a:ea typeface="Arial" charset="0"/>
                <a:cs typeface="Arial" charset="0"/>
              </a:rPr>
              <a:t>provide to the care our patients </a:t>
            </a:r>
            <a:r>
              <a:rPr lang="en-US" sz="2400" u="sng" kern="1200" dirty="0" smtClean="0">
                <a:solidFill>
                  <a:srgbClr val="000000"/>
                </a:solidFill>
                <a:ea typeface="Arial" charset="0"/>
                <a:cs typeface="Arial" charset="0"/>
              </a:rPr>
              <a:t>desire</a:t>
            </a:r>
          </a:p>
          <a:p>
            <a:pPr marL="0" indent="0" eaLnBrk="1" hangingPunct="1">
              <a:spcBef>
                <a:spcPct val="0"/>
              </a:spcBef>
              <a:buFontTx/>
              <a:buNone/>
              <a:defRPr/>
            </a:pPr>
            <a:endParaRPr lang="en-US" sz="2400" u="sng" kern="1200" dirty="0">
              <a:solidFill>
                <a:srgbClr val="000000"/>
              </a:solidFill>
              <a:ea typeface="Arial" charset="0"/>
              <a:cs typeface="Arial" charset="0"/>
            </a:endParaRPr>
          </a:p>
          <a:p>
            <a:pPr marL="0" indent="0" eaLnBrk="1" hangingPunct="1">
              <a:spcBef>
                <a:spcPct val="0"/>
              </a:spcBef>
              <a:buFontTx/>
              <a:buNone/>
              <a:defRPr/>
            </a:pPr>
            <a:endParaRPr lang="en-US" sz="800" kern="1200" dirty="0">
              <a:solidFill>
                <a:srgbClr val="000000"/>
              </a:solidFill>
              <a:ea typeface="Arial" charset="0"/>
              <a:cs typeface="Arial" charset="0"/>
            </a:endParaRPr>
          </a:p>
          <a:p>
            <a:pPr eaLnBrk="1" hangingPunct="1">
              <a:spcBef>
                <a:spcPct val="0"/>
              </a:spcBef>
              <a:defRPr/>
            </a:pPr>
            <a:r>
              <a:rPr lang="en-US" sz="2400" kern="1200" dirty="0" smtClean="0">
                <a:solidFill>
                  <a:srgbClr val="000000"/>
                </a:solidFill>
                <a:ea typeface="Arial" charset="0"/>
                <a:cs typeface="Arial" charset="0"/>
              </a:rPr>
              <a:t>We </a:t>
            </a:r>
            <a:r>
              <a:rPr lang="en-US" sz="2400" kern="1200" dirty="0">
                <a:solidFill>
                  <a:srgbClr val="000000"/>
                </a:solidFill>
                <a:ea typeface="Arial" charset="0"/>
                <a:cs typeface="Arial" charset="0"/>
              </a:rPr>
              <a:t>will impact </a:t>
            </a:r>
            <a:r>
              <a:rPr lang="en-US" sz="2400" u="sng" kern="1200" dirty="0">
                <a:solidFill>
                  <a:srgbClr val="000000"/>
                </a:solidFill>
                <a:ea typeface="Arial" charset="0"/>
                <a:cs typeface="Arial" charset="0"/>
              </a:rPr>
              <a:t>how and where</a:t>
            </a:r>
            <a:r>
              <a:rPr lang="en-US" sz="2400" kern="1200" dirty="0">
                <a:solidFill>
                  <a:srgbClr val="000000"/>
                </a:solidFill>
                <a:ea typeface="Arial" charset="0"/>
                <a:cs typeface="Arial" charset="0"/>
              </a:rPr>
              <a:t> patients and their families </a:t>
            </a:r>
            <a:r>
              <a:rPr lang="en-US" sz="2400" kern="1200" dirty="0" smtClean="0">
                <a:solidFill>
                  <a:srgbClr val="000000"/>
                </a:solidFill>
                <a:ea typeface="Arial" charset="0"/>
                <a:cs typeface="Arial" charset="0"/>
              </a:rPr>
              <a:t>experience end-of-life</a:t>
            </a:r>
          </a:p>
          <a:p>
            <a:pPr eaLnBrk="1" hangingPunct="1">
              <a:spcBef>
                <a:spcPct val="0"/>
              </a:spcBef>
              <a:defRPr/>
            </a:pPr>
            <a:endParaRPr lang="en-US" sz="2400" kern="1200" dirty="0">
              <a:solidFill>
                <a:srgbClr val="000000"/>
              </a:solidFill>
              <a:ea typeface="Arial" charset="0"/>
              <a:cs typeface="Arial" charset="0"/>
            </a:endParaRPr>
          </a:p>
          <a:p>
            <a:pPr marL="0" indent="0" eaLnBrk="1" hangingPunct="1">
              <a:spcBef>
                <a:spcPct val="0"/>
              </a:spcBef>
              <a:buFontTx/>
              <a:buNone/>
              <a:defRPr/>
            </a:pPr>
            <a:endParaRPr lang="en-US" sz="800" kern="1200" dirty="0">
              <a:solidFill>
                <a:srgbClr val="000000"/>
              </a:solidFill>
              <a:ea typeface="Arial" charset="0"/>
              <a:cs typeface="Arial" charset="0"/>
            </a:endParaRPr>
          </a:p>
          <a:p>
            <a:pPr eaLnBrk="1" hangingPunct="1">
              <a:spcBef>
                <a:spcPct val="0"/>
              </a:spcBef>
              <a:defRPr/>
            </a:pPr>
            <a:r>
              <a:rPr lang="en-US" sz="2400" kern="1200" dirty="0" smtClean="0">
                <a:solidFill>
                  <a:srgbClr val="000000"/>
                </a:solidFill>
                <a:ea typeface="Arial" charset="0"/>
                <a:cs typeface="Arial" charset="0"/>
              </a:rPr>
              <a:t>We </a:t>
            </a:r>
            <a:r>
              <a:rPr lang="en-US" sz="2400" kern="1200" dirty="0">
                <a:solidFill>
                  <a:srgbClr val="000000"/>
                </a:solidFill>
                <a:ea typeface="Arial" charset="0"/>
                <a:cs typeface="Arial" charset="0"/>
              </a:rPr>
              <a:t>will </a:t>
            </a:r>
            <a:r>
              <a:rPr lang="en-US" sz="2400" u="sng" kern="1200" dirty="0">
                <a:solidFill>
                  <a:srgbClr val="000000"/>
                </a:solidFill>
                <a:ea typeface="Arial" charset="0"/>
                <a:cs typeface="Arial" charset="0"/>
              </a:rPr>
              <a:t>improve the level of coordination </a:t>
            </a:r>
            <a:r>
              <a:rPr lang="en-US" sz="2400" kern="1200" dirty="0">
                <a:solidFill>
                  <a:srgbClr val="000000"/>
                </a:solidFill>
                <a:ea typeface="Arial" charset="0"/>
                <a:cs typeface="Arial" charset="0"/>
              </a:rPr>
              <a:t>across the care </a:t>
            </a:r>
            <a:r>
              <a:rPr lang="en-US" sz="2400" kern="1200" dirty="0" smtClean="0">
                <a:solidFill>
                  <a:srgbClr val="000000"/>
                </a:solidFill>
                <a:ea typeface="Arial" charset="0"/>
                <a:cs typeface="Arial" charset="0"/>
              </a:rPr>
              <a:t>continuum </a:t>
            </a:r>
            <a:r>
              <a:rPr lang="en-US" sz="2400" kern="1200" dirty="0">
                <a:solidFill>
                  <a:srgbClr val="000000"/>
                </a:solidFill>
                <a:ea typeface="Arial" charset="0"/>
                <a:cs typeface="Arial" charset="0"/>
              </a:rPr>
              <a:t>for one of the most vulnerable populations </a:t>
            </a:r>
            <a:r>
              <a:rPr lang="en-US" sz="2400" kern="1200" dirty="0" smtClean="0">
                <a:solidFill>
                  <a:srgbClr val="000000"/>
                </a:solidFill>
                <a:ea typeface="Arial" charset="0"/>
                <a:cs typeface="Arial" charset="0"/>
              </a:rPr>
              <a:t>while </a:t>
            </a:r>
            <a:r>
              <a:rPr lang="en-US" sz="2400" kern="1200" dirty="0">
                <a:solidFill>
                  <a:srgbClr val="000000"/>
                </a:solidFill>
                <a:ea typeface="Arial" charset="0"/>
                <a:cs typeface="Arial" charset="0"/>
              </a:rPr>
              <a:t>respecting their voice</a:t>
            </a:r>
          </a:p>
          <a:p>
            <a:pPr>
              <a:defRPr/>
            </a:pPr>
            <a:endParaRPr lang="en-US" dirty="0"/>
          </a:p>
        </p:txBody>
      </p:sp>
      <p:pic>
        <p:nvPicPr>
          <p:cNvPr id="5" name="Picture 1028" descr="TPOPP_Logo_WICHITA"/>
          <p:cNvPicPr>
            <a:picLocks noChangeAspect="1" noChangeArrowheads="1"/>
          </p:cNvPicPr>
          <p:nvPr/>
        </p:nvPicPr>
        <p:blipFill>
          <a:blip r:embed="rId2"/>
          <a:srcRect/>
          <a:stretch>
            <a:fillRect/>
          </a:stretch>
        </p:blipFill>
        <p:spPr bwMode="auto">
          <a:xfrm>
            <a:off x="477416" y="6046788"/>
            <a:ext cx="2438400" cy="81121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000" b="1" kern="1200" dirty="0">
                <a:solidFill>
                  <a:schemeClr val="accent2"/>
                </a:solidFill>
                <a:effectLst>
                  <a:outerShdw blurRad="38100" dist="38100" dir="2700000" algn="tl">
                    <a:srgbClr val="000000">
                      <a:alpha val="43137"/>
                    </a:srgbClr>
                  </a:outerShdw>
                </a:effectLst>
                <a:ea typeface="Arial" charset="0"/>
                <a:cs typeface="Arial" charset="0"/>
              </a:rPr>
              <a:t>So...Are You Ready to Join Us?</a:t>
            </a:r>
            <a:r>
              <a:rPr lang="en-US" sz="4000" b="1" kern="1200" dirty="0">
                <a:solidFill>
                  <a:srgbClr val="000000"/>
                </a:solidFill>
                <a:effectLst>
                  <a:outerShdw blurRad="38100" dist="38100" dir="2700000" algn="tl">
                    <a:srgbClr val="000000">
                      <a:alpha val="43137"/>
                    </a:srgbClr>
                  </a:outerShdw>
                </a:effectLst>
                <a:ea typeface="Arial" charset="0"/>
                <a:cs typeface="Arial" charset="0"/>
              </a:rPr>
              <a:t/>
            </a:r>
            <a:br>
              <a:rPr lang="en-US" sz="4000" b="1" kern="1200" dirty="0">
                <a:solidFill>
                  <a:srgbClr val="000000"/>
                </a:solidFill>
                <a:effectLst>
                  <a:outerShdw blurRad="38100" dist="38100" dir="2700000" algn="tl">
                    <a:srgbClr val="000000">
                      <a:alpha val="43137"/>
                    </a:srgbClr>
                  </a:outerShdw>
                </a:effectLst>
                <a:ea typeface="Arial" charset="0"/>
                <a:cs typeface="Arial" charset="0"/>
              </a:rPr>
            </a:br>
            <a:endParaRPr lang="en-US" dirty="0"/>
          </a:p>
        </p:txBody>
      </p:sp>
      <p:sp>
        <p:nvSpPr>
          <p:cNvPr id="3" name="Content Placeholder 2"/>
          <p:cNvSpPr>
            <a:spLocks noGrp="1"/>
          </p:cNvSpPr>
          <p:nvPr>
            <p:ph idx="1"/>
          </p:nvPr>
        </p:nvSpPr>
        <p:spPr>
          <a:xfrm>
            <a:off x="457200" y="1412776"/>
            <a:ext cx="8229600" cy="4525963"/>
          </a:xfrm>
        </p:spPr>
        <p:txBody>
          <a:bodyPr>
            <a:normAutofit/>
          </a:bodyPr>
          <a:lstStyle/>
          <a:p>
            <a:pPr marL="0" indent="0" eaLnBrk="1" hangingPunct="1">
              <a:spcBef>
                <a:spcPct val="0"/>
              </a:spcBef>
              <a:buFont typeface="Arial" charset="0"/>
              <a:buChar char="•"/>
              <a:defRPr/>
            </a:pPr>
            <a:r>
              <a:rPr lang="en-US" sz="2400" b="1" kern="1200" dirty="0" smtClean="0">
                <a:solidFill>
                  <a:srgbClr val="000000"/>
                </a:solidFill>
                <a:ea typeface="Arial" charset="0"/>
                <a:cs typeface="Arial" charset="0"/>
              </a:rPr>
              <a:t> Readiness assessment  (survey)</a:t>
            </a:r>
          </a:p>
          <a:p>
            <a:pPr marL="0" indent="0" eaLnBrk="1" hangingPunct="1">
              <a:spcBef>
                <a:spcPct val="0"/>
              </a:spcBef>
              <a:buFont typeface="Arial" charset="0"/>
              <a:buChar char="•"/>
              <a:defRPr/>
            </a:pPr>
            <a:endParaRPr lang="en-US" sz="2400" b="1" kern="1200" dirty="0">
              <a:solidFill>
                <a:srgbClr val="000000"/>
              </a:solidFill>
              <a:ea typeface="Arial" charset="0"/>
              <a:cs typeface="Arial" charset="0"/>
            </a:endParaRPr>
          </a:p>
          <a:p>
            <a:pPr marL="0" indent="0" eaLnBrk="1" hangingPunct="1">
              <a:spcBef>
                <a:spcPct val="0"/>
              </a:spcBef>
              <a:buFont typeface="Arial" charset="0"/>
              <a:buChar char="•"/>
              <a:defRPr/>
            </a:pPr>
            <a:r>
              <a:rPr lang="en-US" sz="2400" b="1" kern="1200" dirty="0" smtClean="0">
                <a:solidFill>
                  <a:srgbClr val="000000"/>
                </a:solidFill>
                <a:ea typeface="Arial" charset="0"/>
                <a:cs typeface="Arial" charset="0"/>
              </a:rPr>
              <a:t> Local </a:t>
            </a:r>
            <a:r>
              <a:rPr lang="en-US" sz="2400" b="1" kern="1200" dirty="0">
                <a:solidFill>
                  <a:srgbClr val="000000"/>
                </a:solidFill>
                <a:ea typeface="Arial" charset="0"/>
                <a:cs typeface="Arial" charset="0"/>
              </a:rPr>
              <a:t>coalition formation with key stakeholders </a:t>
            </a:r>
          </a:p>
          <a:p>
            <a:pPr marL="0" indent="0" eaLnBrk="1" hangingPunct="1">
              <a:spcBef>
                <a:spcPct val="0"/>
              </a:spcBef>
              <a:buFontTx/>
              <a:buNone/>
              <a:defRPr/>
            </a:pPr>
            <a:r>
              <a:rPr lang="en-US" sz="2400" kern="1200" dirty="0">
                <a:solidFill>
                  <a:srgbClr val="000000"/>
                </a:solidFill>
                <a:effectLst>
                  <a:outerShdw blurRad="38100" dist="38100" dir="2700000" algn="tl">
                    <a:srgbClr val="DDDDDD"/>
                  </a:outerShdw>
                </a:effectLst>
                <a:ea typeface="Arial" charset="0"/>
                <a:cs typeface="Arial" charset="0"/>
              </a:rPr>
              <a:t>    --  Leadership</a:t>
            </a:r>
          </a:p>
          <a:p>
            <a:pPr marL="0" indent="0" eaLnBrk="1" hangingPunct="1">
              <a:spcBef>
                <a:spcPct val="0"/>
              </a:spcBef>
              <a:buFontTx/>
              <a:buNone/>
              <a:defRPr/>
            </a:pPr>
            <a:r>
              <a:rPr lang="en-US" sz="2400" kern="1200" dirty="0">
                <a:solidFill>
                  <a:srgbClr val="000000"/>
                </a:solidFill>
                <a:effectLst>
                  <a:outerShdw blurRad="38100" dist="38100" dir="2700000" algn="tl">
                    <a:srgbClr val="DDDDDD"/>
                  </a:outerShdw>
                </a:effectLst>
                <a:ea typeface="Arial" charset="0"/>
                <a:cs typeface="Arial" charset="0"/>
              </a:rPr>
              <a:t>    --  Passion, commitment</a:t>
            </a:r>
          </a:p>
          <a:p>
            <a:pPr marL="0" indent="0" eaLnBrk="1" hangingPunct="1">
              <a:spcBef>
                <a:spcPct val="0"/>
              </a:spcBef>
              <a:buFontTx/>
              <a:buNone/>
              <a:defRPr/>
            </a:pPr>
            <a:r>
              <a:rPr lang="en-US" sz="2400" kern="1200" dirty="0">
                <a:solidFill>
                  <a:srgbClr val="000000"/>
                </a:solidFill>
                <a:effectLst>
                  <a:outerShdw blurRad="38100" dist="38100" dir="2700000" algn="tl">
                    <a:srgbClr val="DDDDDD"/>
                  </a:outerShdw>
                </a:effectLst>
                <a:ea typeface="Arial" charset="0"/>
                <a:cs typeface="Arial" charset="0"/>
              </a:rPr>
              <a:t>    --  Outreach, education an performance improvement</a:t>
            </a:r>
          </a:p>
          <a:p>
            <a:pPr marL="0" indent="0" eaLnBrk="1" hangingPunct="1">
              <a:spcBef>
                <a:spcPct val="0"/>
              </a:spcBef>
              <a:buFontTx/>
              <a:buNone/>
              <a:defRPr/>
            </a:pPr>
            <a:r>
              <a:rPr lang="en-US" sz="2400" kern="1200" dirty="0">
                <a:solidFill>
                  <a:srgbClr val="000000"/>
                </a:solidFill>
                <a:effectLst>
                  <a:outerShdw blurRad="38100" dist="38100" dir="2700000" algn="tl">
                    <a:srgbClr val="DDDDDD"/>
                  </a:outerShdw>
                </a:effectLst>
                <a:ea typeface="Arial" charset="0"/>
                <a:cs typeface="Arial" charset="0"/>
              </a:rPr>
              <a:t>    --  Sustainability</a:t>
            </a:r>
          </a:p>
          <a:p>
            <a:pPr marL="0" indent="0" eaLnBrk="1" hangingPunct="1">
              <a:spcBef>
                <a:spcPct val="0"/>
              </a:spcBef>
              <a:buFontTx/>
              <a:buNone/>
              <a:defRPr/>
            </a:pPr>
            <a:endParaRPr lang="en-US" sz="2400" kern="1200" dirty="0">
              <a:solidFill>
                <a:srgbClr val="000000"/>
              </a:solidFill>
              <a:effectLst>
                <a:outerShdw blurRad="38100" dist="38100" dir="2700000" algn="tl">
                  <a:srgbClr val="DDDDDD"/>
                </a:outerShdw>
              </a:effectLst>
              <a:ea typeface="Arial" charset="0"/>
              <a:cs typeface="Arial" charset="0"/>
            </a:endParaRPr>
          </a:p>
          <a:p>
            <a:pPr marL="0" indent="0" eaLnBrk="1" hangingPunct="1">
              <a:spcBef>
                <a:spcPct val="0"/>
              </a:spcBef>
              <a:buFont typeface="Arial" charset="0"/>
              <a:buChar char="•"/>
              <a:defRPr/>
            </a:pPr>
            <a:r>
              <a:rPr lang="en-US" sz="2400" kern="1200" dirty="0">
                <a:solidFill>
                  <a:srgbClr val="000000"/>
                </a:solidFill>
                <a:effectLst>
                  <a:outerShdw blurRad="38100" dist="38100" dir="2700000" algn="tl">
                    <a:srgbClr val="DDDDDD"/>
                  </a:outerShdw>
                </a:effectLst>
                <a:ea typeface="Arial" charset="0"/>
                <a:cs typeface="Arial" charset="0"/>
              </a:rPr>
              <a:t> </a:t>
            </a:r>
            <a:r>
              <a:rPr lang="en-US" sz="2400" b="1" kern="1200" dirty="0" smtClean="0">
                <a:solidFill>
                  <a:srgbClr val="000000"/>
                </a:solidFill>
                <a:ea typeface="Arial" charset="0"/>
                <a:cs typeface="Arial" charset="0"/>
              </a:rPr>
              <a:t>Interdisciplinary </a:t>
            </a:r>
            <a:r>
              <a:rPr lang="en-US" sz="2400" b="1" kern="1200" dirty="0">
                <a:solidFill>
                  <a:srgbClr val="000000"/>
                </a:solidFill>
                <a:ea typeface="Arial" charset="0"/>
                <a:cs typeface="Arial" charset="0"/>
              </a:rPr>
              <a:t>Approach</a:t>
            </a:r>
          </a:p>
          <a:p>
            <a:pPr marL="0" indent="0" eaLnBrk="1" hangingPunct="1">
              <a:spcBef>
                <a:spcPct val="0"/>
              </a:spcBef>
              <a:buFontTx/>
              <a:buNone/>
              <a:defRPr/>
            </a:pPr>
            <a:r>
              <a:rPr lang="en-US" sz="2400" kern="1200" dirty="0">
                <a:solidFill>
                  <a:srgbClr val="000000"/>
                </a:solidFill>
                <a:effectLst>
                  <a:outerShdw blurRad="38100" dist="38100" dir="2700000" algn="tl">
                    <a:srgbClr val="DDDDDD"/>
                  </a:outerShdw>
                </a:effectLst>
                <a:ea typeface="Arial" charset="0"/>
                <a:cs typeface="Arial" charset="0"/>
              </a:rPr>
              <a:t>    --  Facilities:  </a:t>
            </a:r>
            <a:r>
              <a:rPr lang="en-US" sz="2400" kern="1200" dirty="0" smtClean="0">
                <a:solidFill>
                  <a:srgbClr val="000000"/>
                </a:solidFill>
                <a:effectLst>
                  <a:outerShdw blurRad="38100" dist="38100" dir="2700000" algn="tl">
                    <a:srgbClr val="DDDDDD"/>
                  </a:outerShdw>
                </a:effectLst>
                <a:ea typeface="Arial" charset="0"/>
                <a:cs typeface="Arial" charset="0"/>
              </a:rPr>
              <a:t>Hospitals</a:t>
            </a:r>
            <a:r>
              <a:rPr lang="en-US" sz="2400" kern="1200" dirty="0">
                <a:solidFill>
                  <a:srgbClr val="000000"/>
                </a:solidFill>
                <a:effectLst>
                  <a:outerShdw blurRad="38100" dist="38100" dir="2700000" algn="tl">
                    <a:srgbClr val="DDDDDD"/>
                  </a:outerShdw>
                </a:effectLst>
                <a:ea typeface="Arial" charset="0"/>
                <a:cs typeface="Arial" charset="0"/>
              </a:rPr>
              <a:t>, Independent Living Facilities, 	Assisted Living Facilities, Nursing Homes</a:t>
            </a:r>
          </a:p>
          <a:p>
            <a:pPr marL="0" indent="0" eaLnBrk="1" hangingPunct="1">
              <a:spcBef>
                <a:spcPct val="0"/>
              </a:spcBef>
              <a:buFontTx/>
              <a:buNone/>
              <a:defRPr/>
            </a:pPr>
            <a:r>
              <a:rPr lang="en-US" sz="2400" kern="1200" dirty="0">
                <a:solidFill>
                  <a:srgbClr val="000000"/>
                </a:solidFill>
                <a:effectLst>
                  <a:outerShdw blurRad="38100" dist="38100" dir="2700000" algn="tl">
                    <a:srgbClr val="DDDDDD"/>
                  </a:outerShdw>
                </a:effectLst>
                <a:ea typeface="Arial" charset="0"/>
                <a:cs typeface="Arial" charset="0"/>
              </a:rPr>
              <a:t>--  Disciplines:  MD, RN, SW, EMS, </a:t>
            </a:r>
            <a:r>
              <a:rPr lang="en-US" sz="2400" kern="1200" dirty="0" smtClean="0">
                <a:solidFill>
                  <a:srgbClr val="000000"/>
                </a:solidFill>
                <a:effectLst>
                  <a:outerShdw blurRad="38100" dist="38100" dir="2700000" algn="tl">
                    <a:srgbClr val="DDDDDD"/>
                  </a:outerShdw>
                </a:effectLst>
                <a:ea typeface="Arial" charset="0"/>
                <a:cs typeface="Arial" charset="0"/>
              </a:rPr>
              <a:t>ATTY, </a:t>
            </a:r>
            <a:r>
              <a:rPr lang="en-US" sz="2400" kern="1200" dirty="0">
                <a:solidFill>
                  <a:srgbClr val="000000"/>
                </a:solidFill>
                <a:effectLst>
                  <a:outerShdw blurRad="38100" dist="38100" dir="2700000" algn="tl">
                    <a:srgbClr val="DDDDDD"/>
                  </a:outerShdw>
                </a:effectLst>
                <a:ea typeface="Arial" charset="0"/>
                <a:cs typeface="Arial" charset="0"/>
              </a:rPr>
              <a:t>C</a:t>
            </a:r>
            <a:r>
              <a:rPr lang="en-US" sz="2400" kern="1200" dirty="0" smtClean="0">
                <a:solidFill>
                  <a:srgbClr val="000000"/>
                </a:solidFill>
                <a:effectLst>
                  <a:outerShdw blurRad="38100" dist="38100" dir="2700000" algn="tl">
                    <a:srgbClr val="DDDDDD"/>
                  </a:outerShdw>
                </a:effectLst>
                <a:ea typeface="Arial" charset="0"/>
                <a:cs typeface="Arial" charset="0"/>
              </a:rPr>
              <a:t>onsumers</a:t>
            </a:r>
            <a:endParaRPr lang="en-US" sz="2400" kern="1200" dirty="0">
              <a:solidFill>
                <a:srgbClr val="000000"/>
              </a:solidFill>
              <a:effectLst>
                <a:outerShdw blurRad="38100" dist="38100" dir="2700000" algn="tl">
                  <a:srgbClr val="DDDDDD"/>
                </a:outerShdw>
              </a:effectLst>
              <a:ea typeface="Arial" charset="0"/>
              <a:cs typeface="Arial" charset="0"/>
            </a:endParaRPr>
          </a:p>
          <a:p>
            <a:pPr>
              <a:defRPr/>
            </a:pPr>
            <a:endParaRPr lang="en-US" dirty="0"/>
          </a:p>
        </p:txBody>
      </p:sp>
      <p:pic>
        <p:nvPicPr>
          <p:cNvPr id="5" name="Picture 1028" descr="TPOPP_Logo_WICHITA"/>
          <p:cNvPicPr>
            <a:picLocks noChangeAspect="1" noChangeArrowheads="1"/>
          </p:cNvPicPr>
          <p:nvPr/>
        </p:nvPicPr>
        <p:blipFill>
          <a:blip r:embed="rId3"/>
          <a:srcRect/>
          <a:stretch>
            <a:fillRect/>
          </a:stretch>
        </p:blipFill>
        <p:spPr bwMode="auto">
          <a:xfrm>
            <a:off x="477416" y="6046788"/>
            <a:ext cx="2438400" cy="81121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Steps to join </a:t>
            </a:r>
            <a:r>
              <a:rPr lang="en-US" b="1" dirty="0" smtClean="0">
                <a:solidFill>
                  <a:schemeClr val="accent2"/>
                </a:solidFill>
                <a:effectLst>
                  <a:outerShdw blurRad="38100" dist="38100" dir="2700000" algn="tl">
                    <a:srgbClr val="000000">
                      <a:alpha val="43137"/>
                    </a:srgbClr>
                  </a:outerShdw>
                </a:effectLst>
              </a:rPr>
              <a:t>TPOPP</a:t>
            </a:r>
            <a:r>
              <a:rPr lang="en-US" b="1" dirty="0" smtClean="0">
                <a:effectLst>
                  <a:outerShdw blurRad="38100" dist="38100" dir="2700000" algn="tl">
                    <a:srgbClr val="000000">
                      <a:alpha val="43137"/>
                    </a:srgbClr>
                  </a:outerShdw>
                </a:effectLst>
              </a:rPr>
              <a:t> </a:t>
            </a:r>
            <a:r>
              <a:rPr lang="en-US" sz="2400" b="1" dirty="0" smtClean="0">
                <a:effectLst>
                  <a:outerShdw blurRad="38100" dist="38100" dir="2700000" algn="tl">
                    <a:srgbClr val="000000">
                      <a:alpha val="43137"/>
                    </a:srgbClr>
                  </a:outerShdw>
                </a:effectLst>
              </a:rPr>
              <a:t>Wichita</a:t>
            </a:r>
          </a:p>
        </p:txBody>
      </p:sp>
      <p:sp>
        <p:nvSpPr>
          <p:cNvPr id="3" name="Content Placeholder 2"/>
          <p:cNvSpPr>
            <a:spLocks noGrp="1"/>
          </p:cNvSpPr>
          <p:nvPr>
            <p:ph idx="1"/>
          </p:nvPr>
        </p:nvSpPr>
        <p:spPr/>
        <p:txBody>
          <a:bodyPr>
            <a:normAutofit lnSpcReduction="10000"/>
          </a:bodyPr>
          <a:lstStyle/>
          <a:p>
            <a:r>
              <a:rPr lang="en-US" dirty="0" smtClean="0"/>
              <a:t>Have ONE person complete survey for your facility/health care institution</a:t>
            </a:r>
          </a:p>
          <a:p>
            <a:endParaRPr lang="en-US" sz="1800" dirty="0" smtClean="0"/>
          </a:p>
          <a:p>
            <a:r>
              <a:rPr lang="en-US" dirty="0" smtClean="0"/>
              <a:t>Keep the original survey and mail a copy to:  </a:t>
            </a:r>
          </a:p>
          <a:p>
            <a:pPr>
              <a:buFontTx/>
              <a:buNone/>
            </a:pPr>
            <a:r>
              <a:rPr lang="en-US" sz="2000" b="1" dirty="0" smtClean="0"/>
              <a:t>	</a:t>
            </a:r>
          </a:p>
          <a:p>
            <a:pPr>
              <a:buFontTx/>
              <a:buNone/>
            </a:pPr>
            <a:r>
              <a:rPr lang="en-US" sz="2000" b="1" dirty="0" smtClean="0"/>
              <a:t>	TPOPP Wichita Chair</a:t>
            </a:r>
            <a:r>
              <a:rPr lang="en-US" sz="2000" dirty="0" smtClean="0"/>
              <a:t>	</a:t>
            </a:r>
            <a:r>
              <a:rPr lang="en-US" sz="2000" b="1" dirty="0" smtClean="0"/>
              <a:t>TPOPP Development </a:t>
            </a:r>
            <a:r>
              <a:rPr lang="en-US" sz="2000" dirty="0" smtClean="0"/>
              <a:t>	</a:t>
            </a:r>
            <a:endParaRPr lang="en-US" sz="1800" dirty="0" smtClean="0">
              <a:solidFill>
                <a:srgbClr val="000000"/>
              </a:solidFill>
            </a:endParaRPr>
          </a:p>
          <a:p>
            <a:pPr>
              <a:buFontTx/>
              <a:buNone/>
            </a:pPr>
            <a:r>
              <a:rPr lang="en-US" sz="1800" dirty="0" smtClean="0">
                <a:solidFill>
                  <a:srgbClr val="000000"/>
                </a:solidFill>
              </a:rPr>
              <a:t>	Carolyn Harrison		Sandy Silva		</a:t>
            </a:r>
          </a:p>
          <a:p>
            <a:pPr>
              <a:buFontTx/>
              <a:buNone/>
            </a:pPr>
            <a:r>
              <a:rPr lang="en-US" sz="1400" dirty="0" smtClean="0">
                <a:solidFill>
                  <a:srgbClr val="000000"/>
                </a:solidFill>
              </a:rPr>
              <a:t> 	</a:t>
            </a:r>
            <a:r>
              <a:rPr lang="en-US" sz="1800" dirty="0" smtClean="0">
                <a:solidFill>
                  <a:srgbClr val="000000"/>
                </a:solidFill>
              </a:rPr>
              <a:t>1125 N. Linden Cir		Center for Practical Bioethics</a:t>
            </a:r>
          </a:p>
          <a:p>
            <a:pPr>
              <a:buFontTx/>
              <a:buNone/>
            </a:pPr>
            <a:r>
              <a:rPr lang="en-US" sz="1800" dirty="0" smtClean="0">
                <a:solidFill>
                  <a:srgbClr val="000000"/>
                </a:solidFill>
              </a:rPr>
              <a:t>	Wichita, KS  67206		1111 Main St., Suite 500</a:t>
            </a:r>
            <a:r>
              <a:rPr lang="en-US" sz="1000" dirty="0" smtClean="0">
                <a:solidFill>
                  <a:srgbClr val="000000"/>
                </a:solidFill>
              </a:rPr>
              <a:t>						</a:t>
            </a:r>
            <a:r>
              <a:rPr lang="en-US" sz="1800" dirty="0" smtClean="0">
                <a:solidFill>
                  <a:srgbClr val="000000"/>
                </a:solidFill>
              </a:rPr>
              <a:t>Kansas City, MO 64105-2116</a:t>
            </a:r>
          </a:p>
          <a:p>
            <a:pPr>
              <a:buFontTx/>
              <a:buNone/>
            </a:pPr>
            <a:r>
              <a:rPr lang="en-US" sz="1800" dirty="0" smtClean="0">
                <a:solidFill>
                  <a:srgbClr val="000000"/>
                </a:solidFill>
              </a:rPr>
              <a:t>					 316-259-3810 </a:t>
            </a:r>
            <a:r>
              <a:rPr lang="en-US" sz="1000" dirty="0" smtClean="0">
                <a:solidFill>
                  <a:srgbClr val="000000"/>
                </a:solidFill>
              </a:rPr>
              <a:t>					</a:t>
            </a:r>
          </a:p>
        </p:txBody>
      </p:sp>
      <p:pic>
        <p:nvPicPr>
          <p:cNvPr id="5" name="Picture 1028" descr="TPOPP_Logo_WICHITA"/>
          <p:cNvPicPr>
            <a:picLocks noChangeAspect="1" noChangeArrowheads="1"/>
          </p:cNvPicPr>
          <p:nvPr/>
        </p:nvPicPr>
        <p:blipFill>
          <a:blip r:embed="rId3"/>
          <a:srcRect/>
          <a:stretch>
            <a:fillRect/>
          </a:stretch>
        </p:blipFill>
        <p:spPr bwMode="auto">
          <a:xfrm>
            <a:off x="477416" y="6046788"/>
            <a:ext cx="2438400" cy="81121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06379366"/>
              </p:ext>
            </p:extLst>
          </p:nvPr>
        </p:nvGraphicFramePr>
        <p:xfrm>
          <a:off x="1541904" y="2348880"/>
          <a:ext cx="6400800" cy="3518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5650" name="Line 5"/>
          <p:cNvSpPr>
            <a:spLocks noChangeShapeType="1"/>
          </p:cNvSpPr>
          <p:nvPr/>
        </p:nvSpPr>
        <p:spPr bwMode="auto">
          <a:xfrm flipV="1">
            <a:off x="762000" y="2057400"/>
            <a:ext cx="0" cy="0"/>
          </a:xfrm>
          <a:prstGeom prst="line">
            <a:avLst/>
          </a:prstGeom>
          <a:noFill/>
          <a:ln w="47625">
            <a:solidFill>
              <a:srgbClr val="993366"/>
            </a:solidFill>
            <a:round/>
            <a:headEnd/>
            <a:tailEnd/>
          </a:ln>
        </p:spPr>
        <p:txBody>
          <a:bodyPr wrap="none" anchor="ctr">
            <a:prstTxWarp prst="textNoShape">
              <a:avLst/>
            </a:prstTxWarp>
          </a:bodyPr>
          <a:lstStyle/>
          <a:p>
            <a:endParaRPr lang="en-US"/>
          </a:p>
        </p:txBody>
      </p:sp>
      <p:graphicFrame>
        <p:nvGraphicFramePr>
          <p:cNvPr id="3" name="Diagram 2"/>
          <p:cNvGraphicFramePr/>
          <p:nvPr>
            <p:extLst>
              <p:ext uri="{D42A27DB-BD31-4B8C-83A1-F6EECF244321}">
                <p14:modId xmlns:p14="http://schemas.microsoft.com/office/powerpoint/2010/main" val="2715281854"/>
              </p:ext>
            </p:extLst>
          </p:nvPr>
        </p:nvGraphicFramePr>
        <p:xfrm>
          <a:off x="457200" y="274638"/>
          <a:ext cx="8229600" cy="229026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Picture 1028" descr="TPOPP_Logo_WICHITA"/>
          <p:cNvPicPr>
            <a:picLocks noChangeAspect="1" noChangeArrowheads="1"/>
          </p:cNvPicPr>
          <p:nvPr/>
        </p:nvPicPr>
        <p:blipFill>
          <a:blip r:embed="rId13"/>
          <a:srcRect/>
          <a:stretch>
            <a:fillRect/>
          </a:stretch>
        </p:blipFill>
        <p:spPr bwMode="auto">
          <a:xfrm>
            <a:off x="477416" y="6046788"/>
            <a:ext cx="2438400" cy="81121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tle 1"/>
          <p:cNvSpPr>
            <a:spLocks noGrp="1"/>
          </p:cNvSpPr>
          <p:nvPr>
            <p:ph type="title"/>
          </p:nvPr>
        </p:nvSpPr>
        <p:spPr/>
        <p:txBody>
          <a:bodyPr/>
          <a:lstStyle/>
          <a:p>
            <a:r>
              <a:rPr lang="en-US" b="1" dirty="0" smtClean="0">
                <a:solidFill>
                  <a:schemeClr val="accent2"/>
                </a:solidFill>
                <a:effectLst>
                  <a:outerShdw blurRad="38100" dist="38100" dir="2700000" algn="tl">
                    <a:srgbClr val="000000">
                      <a:alpha val="43137"/>
                    </a:srgbClr>
                  </a:outerShdw>
                </a:effectLst>
              </a:rPr>
              <a:t>“TAKE AWAY TODAY”</a:t>
            </a:r>
          </a:p>
        </p:txBody>
      </p:sp>
      <p:sp>
        <p:nvSpPr>
          <p:cNvPr id="157698" name="Text Placeholder 2"/>
          <p:cNvSpPr>
            <a:spLocks noGrp="1"/>
          </p:cNvSpPr>
          <p:nvPr>
            <p:ph type="body" idx="1"/>
          </p:nvPr>
        </p:nvSpPr>
        <p:spPr/>
        <p:txBody>
          <a:bodyPr/>
          <a:lstStyle/>
          <a:p>
            <a:endParaRPr lang="en-US"/>
          </a:p>
        </p:txBody>
      </p:sp>
      <p:sp>
        <p:nvSpPr>
          <p:cNvPr id="157699" name="Content Placeholder 3"/>
          <p:cNvSpPr>
            <a:spLocks noGrp="1"/>
          </p:cNvSpPr>
          <p:nvPr>
            <p:ph sz="half" idx="2"/>
          </p:nvPr>
        </p:nvSpPr>
        <p:spPr/>
        <p:txBody>
          <a:bodyPr/>
          <a:lstStyle/>
          <a:p>
            <a:r>
              <a:rPr lang="en-US" smtClean="0"/>
              <a:t>TPOPP is a physician order sheet</a:t>
            </a:r>
          </a:p>
          <a:p>
            <a:endParaRPr lang="en-US" smtClean="0"/>
          </a:p>
          <a:p>
            <a:r>
              <a:rPr lang="en-US" smtClean="0"/>
              <a:t>Designed for use in ALL health care settings and the community</a:t>
            </a:r>
          </a:p>
        </p:txBody>
      </p:sp>
      <p:sp>
        <p:nvSpPr>
          <p:cNvPr id="157700" name="Text Placeholder 4"/>
          <p:cNvSpPr>
            <a:spLocks noGrp="1"/>
          </p:cNvSpPr>
          <p:nvPr>
            <p:ph type="body" sz="quarter" idx="3"/>
          </p:nvPr>
        </p:nvSpPr>
        <p:spPr/>
        <p:txBody>
          <a:bodyPr/>
          <a:lstStyle/>
          <a:p>
            <a:endParaRPr lang="en-US"/>
          </a:p>
        </p:txBody>
      </p:sp>
      <p:sp>
        <p:nvSpPr>
          <p:cNvPr id="157701" name="Content Placeholder 5"/>
          <p:cNvSpPr>
            <a:spLocks noGrp="1"/>
          </p:cNvSpPr>
          <p:nvPr>
            <p:ph sz="quarter" idx="4"/>
          </p:nvPr>
        </p:nvSpPr>
        <p:spPr/>
        <p:txBody>
          <a:bodyPr/>
          <a:lstStyle/>
          <a:p>
            <a:endParaRPr lang="en-US" smtClean="0"/>
          </a:p>
          <a:p>
            <a:r>
              <a:rPr lang="en-US" smtClean="0"/>
              <a:t>JOINT effort of Via Christi Health, Wesley Medical Center, and the Medical Society of Sedgwick County</a:t>
            </a:r>
          </a:p>
        </p:txBody>
      </p:sp>
      <p:pic>
        <p:nvPicPr>
          <p:cNvPr id="8" name="Picture 1028" descr="TPOPP_Logo_WICHITA"/>
          <p:cNvPicPr>
            <a:picLocks noChangeAspect="1" noChangeArrowheads="1"/>
          </p:cNvPicPr>
          <p:nvPr/>
        </p:nvPicPr>
        <p:blipFill>
          <a:blip r:embed="rId2"/>
          <a:srcRect/>
          <a:stretch>
            <a:fillRect/>
          </a:stretch>
        </p:blipFill>
        <p:spPr bwMode="auto">
          <a:xfrm>
            <a:off x="477416" y="6046788"/>
            <a:ext cx="2438400" cy="81121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THANK   YOU!</a:t>
            </a:r>
          </a:p>
        </p:txBody>
      </p:sp>
      <p:pic>
        <p:nvPicPr>
          <p:cNvPr id="158723" name="Content Placeholder 6"/>
          <p:cNvPicPr>
            <a:picLocks noGrp="1" noChangeAspect="1"/>
          </p:cNvPicPr>
          <p:nvPr>
            <p:ph idx="1"/>
          </p:nvPr>
        </p:nvPicPr>
        <p:blipFill>
          <a:blip r:embed="rId3"/>
          <a:srcRect/>
          <a:stretch>
            <a:fillRect/>
          </a:stretch>
        </p:blipFill>
        <p:spPr>
          <a:xfrm>
            <a:off x="3090962" y="1567333"/>
            <a:ext cx="3178076" cy="4237931"/>
          </a:xfrm>
        </p:spPr>
      </p:pic>
      <p:pic>
        <p:nvPicPr>
          <p:cNvPr id="5" name="Picture 1028" descr="TPOPP_Logo_WICHITA"/>
          <p:cNvPicPr>
            <a:picLocks noChangeAspect="1" noChangeArrowheads="1"/>
          </p:cNvPicPr>
          <p:nvPr/>
        </p:nvPicPr>
        <p:blipFill>
          <a:blip r:embed="rId4"/>
          <a:srcRect/>
          <a:stretch>
            <a:fillRect/>
          </a:stretch>
        </p:blipFill>
        <p:spPr bwMode="auto">
          <a:xfrm>
            <a:off x="477416" y="6046788"/>
            <a:ext cx="2438400" cy="811212"/>
          </a:xfrm>
          <a:prstGeom prst="rect">
            <a:avLst/>
          </a:prstGeom>
          <a:noFill/>
        </p:spPr>
      </p:pic>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512" y="1556792"/>
            <a:ext cx="6339840" cy="4754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332656"/>
            <a:ext cx="3657600" cy="97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457200" y="1423317"/>
            <a:ext cx="8229600" cy="4525963"/>
          </a:xfrm>
        </p:spPr>
        <p:txBody>
          <a:bodyPr/>
          <a:lstStyle/>
          <a:p>
            <a:endParaRPr lang="en-US" dirty="0"/>
          </a:p>
        </p:txBody>
      </p:sp>
      <p:pic>
        <p:nvPicPr>
          <p:cNvPr id="8" name="Picture 1028" descr="TPOPP_Logo_WICHITA"/>
          <p:cNvPicPr>
            <a:picLocks noChangeAspect="1" noChangeArrowheads="1"/>
          </p:cNvPicPr>
          <p:nvPr/>
        </p:nvPicPr>
        <p:blipFill>
          <a:blip r:embed="rId5"/>
          <a:srcRect/>
          <a:stretch>
            <a:fillRect/>
          </a:stretch>
        </p:blipFill>
        <p:spPr bwMode="auto">
          <a:xfrm>
            <a:off x="477416" y="6046788"/>
            <a:ext cx="2438400" cy="811212"/>
          </a:xfrm>
          <a:prstGeom prst="rect">
            <a:avLst/>
          </a:prstGeom>
          <a:noFill/>
        </p:spPr>
      </p:pic>
    </p:spTree>
    <p:extLst>
      <p:ext uri="{BB962C8B-B14F-4D97-AF65-F5344CB8AC3E}">
        <p14:creationId xmlns:p14="http://schemas.microsoft.com/office/powerpoint/2010/main" val="2142264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4000" b="1" kern="1200" dirty="0">
                <a:solidFill>
                  <a:srgbClr val="000000"/>
                </a:solidFill>
                <a:effectLst>
                  <a:outerShdw blurRad="38100" dist="38100" dir="2700000" algn="tl">
                    <a:srgbClr val="000000">
                      <a:alpha val="43137"/>
                    </a:srgbClr>
                  </a:outerShdw>
                </a:effectLst>
                <a:ea typeface="Arial" charset="0"/>
                <a:cs typeface="Arial" charset="0"/>
              </a:rPr>
              <a:t>Building the Bi-State Coalition</a:t>
            </a:r>
            <a:br>
              <a:rPr lang="en-US" sz="4000" b="1" kern="1200" dirty="0">
                <a:solidFill>
                  <a:srgbClr val="000000"/>
                </a:solidFill>
                <a:effectLst>
                  <a:outerShdw blurRad="38100" dist="38100" dir="2700000" algn="tl">
                    <a:srgbClr val="000000">
                      <a:alpha val="43137"/>
                    </a:srgbClr>
                  </a:outerShdw>
                </a:effectLst>
                <a:ea typeface="Arial" charset="0"/>
                <a:cs typeface="Arial" charset="0"/>
              </a:rPr>
            </a:br>
            <a:endParaRPr lang="en-US" dirty="0"/>
          </a:p>
        </p:txBody>
      </p:sp>
      <p:sp>
        <p:nvSpPr>
          <p:cNvPr id="3" name="Content Placeholder 2"/>
          <p:cNvSpPr>
            <a:spLocks noGrp="1"/>
          </p:cNvSpPr>
          <p:nvPr>
            <p:ph idx="1"/>
          </p:nvPr>
        </p:nvSpPr>
        <p:spPr>
          <a:xfrm>
            <a:off x="457200" y="1412776"/>
            <a:ext cx="8229600" cy="4713387"/>
          </a:xfrm>
        </p:spPr>
        <p:txBody>
          <a:bodyPr>
            <a:normAutofit/>
          </a:bodyPr>
          <a:lstStyle/>
          <a:p>
            <a:pPr marL="0" indent="0" eaLnBrk="1" hangingPunct="1">
              <a:spcBef>
                <a:spcPct val="0"/>
              </a:spcBef>
            </a:pPr>
            <a:r>
              <a:rPr lang="en-US" sz="2400" b="1" dirty="0" smtClean="0">
                <a:solidFill>
                  <a:srgbClr val="000000"/>
                </a:solidFill>
                <a:ea typeface="Arial" charset="0"/>
                <a:cs typeface="Arial" charset="0"/>
              </a:rPr>
              <a:t>  Started with KC Metro TPOPP Taskforce 2009</a:t>
            </a:r>
          </a:p>
          <a:p>
            <a:pPr marL="0" indent="0" eaLnBrk="1" hangingPunct="1">
              <a:spcBef>
                <a:spcPct val="0"/>
              </a:spcBef>
              <a:buFontTx/>
              <a:buNone/>
            </a:pPr>
            <a:endParaRPr lang="en-US" sz="1600" b="1" dirty="0" smtClean="0">
              <a:solidFill>
                <a:srgbClr val="000000"/>
              </a:solidFill>
              <a:ea typeface="Arial" charset="0"/>
              <a:cs typeface="Arial" charset="0"/>
            </a:endParaRPr>
          </a:p>
          <a:p>
            <a:pPr marL="0" indent="0" eaLnBrk="1" hangingPunct="1">
              <a:spcBef>
                <a:spcPct val="0"/>
              </a:spcBef>
            </a:pPr>
            <a:r>
              <a:rPr lang="en-US" sz="2400" b="1" dirty="0" smtClean="0">
                <a:solidFill>
                  <a:srgbClr val="000000"/>
                </a:solidFill>
                <a:ea typeface="Arial" charset="0"/>
                <a:cs typeface="Arial" charset="0"/>
              </a:rPr>
              <a:t>  Small pilot Topeka 2010-2011</a:t>
            </a:r>
            <a:endParaRPr lang="en-US" sz="2400" b="1" dirty="0">
              <a:solidFill>
                <a:srgbClr val="000000"/>
              </a:solidFill>
              <a:ea typeface="Arial" charset="0"/>
              <a:cs typeface="Arial" charset="0"/>
            </a:endParaRPr>
          </a:p>
          <a:p>
            <a:pPr marL="0" indent="0" eaLnBrk="1" hangingPunct="1">
              <a:spcBef>
                <a:spcPct val="0"/>
              </a:spcBef>
            </a:pPr>
            <a:endParaRPr lang="en-US" sz="1600" b="1" dirty="0" smtClean="0">
              <a:solidFill>
                <a:srgbClr val="000000"/>
              </a:solidFill>
              <a:ea typeface="Arial" charset="0"/>
              <a:cs typeface="Arial" charset="0"/>
            </a:endParaRPr>
          </a:p>
          <a:p>
            <a:pPr marL="0" indent="0" eaLnBrk="1" hangingPunct="1">
              <a:spcBef>
                <a:spcPct val="0"/>
              </a:spcBef>
            </a:pPr>
            <a:r>
              <a:rPr lang="en-US" sz="2400" b="1" dirty="0" smtClean="0">
                <a:solidFill>
                  <a:srgbClr val="000000"/>
                </a:solidFill>
                <a:ea typeface="Arial" charset="0"/>
                <a:cs typeface="Arial" charset="0"/>
              </a:rPr>
              <a:t>  Provider interest across Kansas and Missouri</a:t>
            </a:r>
          </a:p>
          <a:p>
            <a:pPr marL="0" indent="0" eaLnBrk="1" hangingPunct="1">
              <a:spcBef>
                <a:spcPct val="0"/>
              </a:spcBef>
            </a:pPr>
            <a:endParaRPr lang="en-US" sz="1600" b="1" dirty="0" smtClean="0">
              <a:solidFill>
                <a:srgbClr val="000000"/>
              </a:solidFill>
              <a:ea typeface="Arial" charset="0"/>
              <a:cs typeface="Arial" charset="0"/>
            </a:endParaRPr>
          </a:p>
          <a:p>
            <a:pPr eaLnBrk="1" hangingPunct="1">
              <a:spcBef>
                <a:spcPct val="0"/>
              </a:spcBef>
            </a:pPr>
            <a:r>
              <a:rPr lang="en-US" sz="2400" b="1" dirty="0">
                <a:solidFill>
                  <a:srgbClr val="000000"/>
                </a:solidFill>
                <a:ea typeface="Arial" charset="0"/>
                <a:cs typeface="Arial" charset="0"/>
              </a:rPr>
              <a:t>T</a:t>
            </a:r>
            <a:r>
              <a:rPr lang="en-US" sz="2400" b="1" dirty="0" smtClean="0">
                <a:solidFill>
                  <a:srgbClr val="000000"/>
                </a:solidFill>
                <a:ea typeface="Arial" charset="0"/>
                <a:cs typeface="Arial" charset="0"/>
              </a:rPr>
              <a:t>POPP Wichita Steering Committee began spring                     2012</a:t>
            </a:r>
          </a:p>
          <a:p>
            <a:pPr marL="0" indent="0" eaLnBrk="1" hangingPunct="1">
              <a:spcBef>
                <a:spcPct val="0"/>
              </a:spcBef>
              <a:buFontTx/>
              <a:buNone/>
            </a:pPr>
            <a:endParaRPr lang="en-US" sz="1600" b="1" dirty="0" smtClean="0">
              <a:solidFill>
                <a:srgbClr val="000000"/>
              </a:solidFill>
              <a:ea typeface="Arial" charset="0"/>
              <a:cs typeface="Arial" charset="0"/>
            </a:endParaRPr>
          </a:p>
          <a:p>
            <a:pPr marL="0" indent="0" eaLnBrk="1" hangingPunct="1">
              <a:spcBef>
                <a:spcPct val="0"/>
              </a:spcBef>
            </a:pPr>
            <a:r>
              <a:rPr lang="en-US" sz="2400" b="1" dirty="0" smtClean="0">
                <a:solidFill>
                  <a:srgbClr val="000000"/>
                </a:solidFill>
                <a:ea typeface="Arial" charset="0"/>
                <a:cs typeface="Arial" charset="0"/>
              </a:rPr>
              <a:t>  Bi-State Coalition Leadership </a:t>
            </a:r>
          </a:p>
          <a:p>
            <a:pPr marL="0" indent="0" eaLnBrk="1" hangingPunct="1">
              <a:spcBef>
                <a:spcPct val="0"/>
              </a:spcBef>
              <a:buFontTx/>
              <a:buNone/>
            </a:pPr>
            <a:r>
              <a:rPr lang="en-US" sz="2400" b="1" dirty="0" smtClean="0">
                <a:solidFill>
                  <a:srgbClr val="000000"/>
                </a:solidFill>
                <a:ea typeface="Arial" charset="0"/>
                <a:cs typeface="Arial" charset="0"/>
              </a:rPr>
              <a:t>    	--  Concerted effort in past 12 months</a:t>
            </a:r>
          </a:p>
          <a:p>
            <a:pPr marL="0" indent="0" eaLnBrk="1" hangingPunct="1">
              <a:spcBef>
                <a:spcPct val="0"/>
              </a:spcBef>
              <a:buFontTx/>
              <a:buNone/>
            </a:pPr>
            <a:r>
              <a:rPr lang="en-US" sz="2400" b="1" dirty="0" smtClean="0">
                <a:solidFill>
                  <a:srgbClr val="000000"/>
                </a:solidFill>
                <a:ea typeface="Arial" charset="0"/>
                <a:cs typeface="Arial" charset="0"/>
              </a:rPr>
              <a:t>    	--  Build the infrastructure and provide the tools</a:t>
            </a:r>
          </a:p>
          <a:p>
            <a:pPr marL="0" indent="0" eaLnBrk="1" hangingPunct="1">
              <a:spcBef>
                <a:spcPct val="0"/>
              </a:spcBef>
              <a:buFontTx/>
              <a:buNone/>
            </a:pPr>
            <a:endParaRPr lang="en-US" sz="1600" b="1" dirty="0" smtClean="0">
              <a:solidFill>
                <a:srgbClr val="000000"/>
              </a:solidFill>
              <a:ea typeface="Arial" charset="0"/>
              <a:cs typeface="Arial" charset="0"/>
            </a:endParaRPr>
          </a:p>
          <a:p>
            <a:pPr marL="0" indent="0" eaLnBrk="1" hangingPunct="1">
              <a:spcBef>
                <a:spcPct val="0"/>
              </a:spcBef>
            </a:pPr>
            <a:r>
              <a:rPr lang="en-US" sz="2400" b="1" dirty="0" smtClean="0">
                <a:solidFill>
                  <a:srgbClr val="000000"/>
                </a:solidFill>
                <a:ea typeface="Arial" charset="0"/>
                <a:cs typeface="Arial" charset="0"/>
              </a:rPr>
              <a:t>  Standard of Care Implementation </a:t>
            </a:r>
          </a:p>
        </p:txBody>
      </p:sp>
      <p:pic>
        <p:nvPicPr>
          <p:cNvPr id="4" name="Picture 1028" descr="TPOPP_Logo_WICHITA"/>
          <p:cNvPicPr>
            <a:picLocks noChangeAspect="1" noChangeArrowheads="1"/>
          </p:cNvPicPr>
          <p:nvPr/>
        </p:nvPicPr>
        <p:blipFill>
          <a:blip r:embed="rId3"/>
          <a:srcRect/>
          <a:stretch>
            <a:fillRect/>
          </a:stretch>
        </p:blipFill>
        <p:spPr bwMode="auto">
          <a:xfrm>
            <a:off x="477416" y="6046788"/>
            <a:ext cx="2438400" cy="81121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p:txBody>
          <a:bodyPr/>
          <a:lstStyle/>
          <a:p>
            <a:pPr algn="l"/>
            <a:r>
              <a:rPr lang="en-US" dirty="0" smtClean="0"/>
              <a:t>        </a:t>
            </a:r>
            <a:r>
              <a:rPr lang="en-US" sz="4800" b="1" dirty="0" smtClean="0">
                <a:effectLst>
                  <a:outerShdw blurRad="38100" dist="38100" dir="2700000" algn="tl">
                    <a:srgbClr val="000000">
                      <a:alpha val="43137"/>
                    </a:srgbClr>
                  </a:outerShdw>
                </a:effectLst>
              </a:rPr>
              <a:t>What is                  ?</a:t>
            </a:r>
            <a:r>
              <a:rPr lang="en-US" dirty="0" smtClean="0"/>
              <a:t> </a:t>
            </a:r>
          </a:p>
        </p:txBody>
      </p:sp>
      <p:sp>
        <p:nvSpPr>
          <p:cNvPr id="108546" name="Content Placeholder 2"/>
          <p:cNvSpPr>
            <a:spLocks noGrp="1"/>
          </p:cNvSpPr>
          <p:nvPr>
            <p:ph idx="1"/>
          </p:nvPr>
        </p:nvSpPr>
        <p:spPr>
          <a:xfrm>
            <a:off x="251520" y="1628800"/>
            <a:ext cx="8229600" cy="4525963"/>
          </a:xfrm>
        </p:spPr>
        <p:txBody>
          <a:bodyPr/>
          <a:lstStyle/>
          <a:p>
            <a:endParaRPr lang="en-US" sz="2400" dirty="0"/>
          </a:p>
          <a:p>
            <a:r>
              <a:rPr lang="en-US" sz="2800" dirty="0" smtClean="0"/>
              <a:t>A community conversation initiative sponsored by TPOPP Partners:  Via Christi Health, Wesley Medical Center and the Medical Society of Sedgwick County</a:t>
            </a:r>
          </a:p>
          <a:p>
            <a:endParaRPr lang="en-US" sz="2800" dirty="0" smtClean="0"/>
          </a:p>
          <a:p>
            <a:r>
              <a:rPr lang="en-US" sz="2800" dirty="0" smtClean="0"/>
              <a:t>Began in spring 2012 with health care leaders gathering to explore the TPOPP initiative. Aim was to improve end of life care. </a:t>
            </a:r>
          </a:p>
          <a:p>
            <a:endParaRPr lang="en-US" dirty="0" smtClean="0"/>
          </a:p>
        </p:txBody>
      </p:sp>
      <p:sp>
        <p:nvSpPr>
          <p:cNvPr id="108547" name="Footer Placeholder 3"/>
          <p:cNvSpPr>
            <a:spLocks noGrp="1"/>
          </p:cNvSpPr>
          <p:nvPr>
            <p:ph type="ftr" sz="quarter" idx="11"/>
          </p:nvPr>
        </p:nvSpPr>
        <p:spPr>
          <a:xfrm>
            <a:off x="0" y="5867400"/>
            <a:ext cx="8991600" cy="854075"/>
          </a:xfrm>
          <a:noFill/>
          <a:ln>
            <a:miter lim="800000"/>
            <a:headEnd/>
            <a:tailEnd/>
          </a:ln>
        </p:spPr>
        <p:txBody>
          <a:bodyPr/>
          <a:lstStyle/>
          <a:p>
            <a:pPr fontAlgn="base">
              <a:spcBef>
                <a:spcPct val="0"/>
              </a:spcBef>
              <a:spcAft>
                <a:spcPct val="0"/>
              </a:spcAft>
            </a:pPr>
            <a:r>
              <a:rPr lang="en-US" sz="1800" b="1" dirty="0">
                <a:ea typeface="ＭＳ Ｐゴシック" charset="-128"/>
                <a:cs typeface="ＭＳ Ｐゴシック" charset="-128"/>
              </a:rPr>
              <a:t> </a:t>
            </a:r>
            <a:r>
              <a:rPr lang="en-US" sz="2400" b="1" dirty="0">
                <a:solidFill>
                  <a:srgbClr val="333399"/>
                </a:solidFill>
                <a:ea typeface="ＭＳ Ｐゴシック" charset="-128"/>
                <a:cs typeface="ＭＳ Ｐゴシック" charset="-128"/>
              </a:rPr>
              <a:t> </a:t>
            </a:r>
            <a:endParaRPr lang="en-US" dirty="0">
              <a:ea typeface="ＭＳ Ｐゴシック" charset="-128"/>
              <a:cs typeface="ＭＳ Ｐゴシック" charset="-128"/>
            </a:endParaRPr>
          </a:p>
        </p:txBody>
      </p:sp>
      <p:pic>
        <p:nvPicPr>
          <p:cNvPr id="108548" name="Picture 1028" descr="TPOPP_Logo_WICHITA"/>
          <p:cNvPicPr>
            <a:picLocks noChangeAspect="1" noChangeArrowheads="1"/>
          </p:cNvPicPr>
          <p:nvPr/>
        </p:nvPicPr>
        <p:blipFill>
          <a:blip r:embed="rId2"/>
          <a:srcRect/>
          <a:stretch>
            <a:fillRect/>
          </a:stretch>
        </p:blipFill>
        <p:spPr bwMode="auto">
          <a:xfrm>
            <a:off x="3995936" y="260647"/>
            <a:ext cx="3168352" cy="1224135"/>
          </a:xfrm>
          <a:prstGeom prst="rect">
            <a:avLst/>
          </a:prstGeom>
          <a:noFill/>
        </p:spPr>
      </p:pic>
      <p:pic>
        <p:nvPicPr>
          <p:cNvPr id="6" name="Picture 1028" descr="TPOPP_Logo_WICHITA"/>
          <p:cNvPicPr>
            <a:picLocks noChangeAspect="1" noChangeArrowheads="1"/>
          </p:cNvPicPr>
          <p:nvPr/>
        </p:nvPicPr>
        <p:blipFill>
          <a:blip r:embed="rId2"/>
          <a:srcRect/>
          <a:stretch>
            <a:fillRect/>
          </a:stretch>
        </p:blipFill>
        <p:spPr bwMode="auto">
          <a:xfrm>
            <a:off x="477416" y="6046788"/>
            <a:ext cx="2438400" cy="81121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pPr eaLnBrk="1" hangingPunct="1">
              <a:defRPr/>
            </a:pPr>
            <a:r>
              <a:rPr lang="en-US" sz="4000" b="1" kern="1200" dirty="0">
                <a:solidFill>
                  <a:schemeClr val="accent2"/>
                </a:solidFill>
                <a:effectLst>
                  <a:outerShdw blurRad="38100" dist="38100" dir="2700000" algn="tl">
                    <a:srgbClr val="000000">
                      <a:alpha val="43137"/>
                    </a:srgbClr>
                  </a:outerShdw>
                </a:effectLst>
                <a:ea typeface="Arial" charset="0"/>
                <a:cs typeface="Arial" charset="0"/>
              </a:rPr>
              <a:t>Who Might Have a TPOPP Form?</a:t>
            </a:r>
            <a:r>
              <a:rPr lang="en-US" sz="4000" b="1" kern="1200" dirty="0">
                <a:solidFill>
                  <a:srgbClr val="000000"/>
                </a:solidFill>
                <a:effectLst>
                  <a:outerShdw blurRad="38100" dist="38100" dir="2700000" algn="tl">
                    <a:srgbClr val="000000">
                      <a:alpha val="43137"/>
                    </a:srgbClr>
                  </a:outerShdw>
                </a:effectLst>
                <a:ea typeface="Arial" charset="0"/>
                <a:cs typeface="Arial" charset="0"/>
              </a:rPr>
              <a:t/>
            </a:r>
            <a:br>
              <a:rPr lang="en-US" sz="4000" b="1" kern="1200" dirty="0">
                <a:solidFill>
                  <a:srgbClr val="000000"/>
                </a:solidFill>
                <a:effectLst>
                  <a:outerShdw blurRad="38100" dist="38100" dir="2700000" algn="tl">
                    <a:srgbClr val="000000">
                      <a:alpha val="43137"/>
                    </a:srgbClr>
                  </a:outerShdw>
                </a:effectLst>
                <a:ea typeface="Arial" charset="0"/>
                <a:cs typeface="Arial" charset="0"/>
              </a:rPr>
            </a:br>
            <a:endParaRPr lang="en-US" dirty="0"/>
          </a:p>
        </p:txBody>
      </p:sp>
      <p:sp>
        <p:nvSpPr>
          <p:cNvPr id="3" name="Content Placeholder 2"/>
          <p:cNvSpPr>
            <a:spLocks noGrp="1"/>
          </p:cNvSpPr>
          <p:nvPr>
            <p:ph idx="1"/>
          </p:nvPr>
        </p:nvSpPr>
        <p:spPr>
          <a:xfrm>
            <a:off x="457200" y="1340768"/>
            <a:ext cx="8229600" cy="4525963"/>
          </a:xfrm>
        </p:spPr>
        <p:txBody>
          <a:bodyPr>
            <a:normAutofit/>
          </a:bodyPr>
          <a:lstStyle/>
          <a:p>
            <a:pPr marL="0" indent="0" eaLnBrk="1" hangingPunct="1">
              <a:spcBef>
                <a:spcPct val="0"/>
              </a:spcBef>
              <a:buFont typeface="Arial" charset="0"/>
              <a:buChar char="•"/>
              <a:defRPr/>
            </a:pPr>
            <a:r>
              <a:rPr lang="en-US" sz="2800" kern="1200" dirty="0">
                <a:solidFill>
                  <a:srgbClr val="000000"/>
                </a:solidFill>
                <a:ea typeface="Arial" charset="0"/>
                <a:cs typeface="Arial" charset="0"/>
              </a:rPr>
              <a:t> </a:t>
            </a:r>
            <a:r>
              <a:rPr lang="en-US" sz="2400" b="1" kern="1200" dirty="0">
                <a:solidFill>
                  <a:srgbClr val="000000"/>
                </a:solidFill>
                <a:ea typeface="Arial" charset="0"/>
                <a:cs typeface="Arial" charset="0"/>
              </a:rPr>
              <a:t>Those who</a:t>
            </a:r>
            <a:r>
              <a:rPr lang="en-US" sz="2400" kern="1200" dirty="0">
                <a:solidFill>
                  <a:srgbClr val="000000"/>
                </a:solidFill>
                <a:ea typeface="Arial" charset="0"/>
                <a:cs typeface="Arial" charset="0"/>
              </a:rPr>
              <a:t>: </a:t>
            </a:r>
          </a:p>
          <a:p>
            <a:pPr marL="0" indent="0" eaLnBrk="1" hangingPunct="1">
              <a:spcBef>
                <a:spcPct val="0"/>
              </a:spcBef>
              <a:buFontTx/>
              <a:buNone/>
              <a:defRPr/>
            </a:pPr>
            <a:r>
              <a:rPr lang="en-US" sz="2400" kern="1200" dirty="0">
                <a:solidFill>
                  <a:srgbClr val="000000"/>
                </a:solidFill>
                <a:effectLst>
                  <a:outerShdw blurRad="38100" dist="38100" dir="2700000" algn="tl">
                    <a:srgbClr val="DDDDDD"/>
                  </a:outerShdw>
                </a:effectLst>
                <a:ea typeface="Arial" charset="0"/>
                <a:cs typeface="Arial" charset="0"/>
              </a:rPr>
              <a:t>    --  Live with advanced progressive chronic illness</a:t>
            </a:r>
          </a:p>
          <a:p>
            <a:pPr marL="0" indent="0" eaLnBrk="1" hangingPunct="1">
              <a:spcBef>
                <a:spcPct val="0"/>
              </a:spcBef>
              <a:buFontTx/>
              <a:buNone/>
              <a:defRPr/>
            </a:pPr>
            <a:endParaRPr lang="en-US" sz="1000" kern="1200" dirty="0">
              <a:solidFill>
                <a:srgbClr val="000000"/>
              </a:solidFill>
              <a:effectLst>
                <a:outerShdw blurRad="38100" dist="38100" dir="2700000" algn="tl">
                  <a:srgbClr val="DDDDDD"/>
                </a:outerShdw>
              </a:effectLst>
              <a:ea typeface="Arial" charset="0"/>
              <a:cs typeface="Arial" charset="0"/>
            </a:endParaRPr>
          </a:p>
          <a:p>
            <a:pPr marL="0" indent="0" eaLnBrk="1" hangingPunct="1">
              <a:spcBef>
                <a:spcPct val="0"/>
              </a:spcBef>
              <a:buFontTx/>
              <a:buNone/>
              <a:defRPr/>
            </a:pPr>
            <a:r>
              <a:rPr lang="en-US" sz="2400" kern="1200" dirty="0">
                <a:solidFill>
                  <a:srgbClr val="000000"/>
                </a:solidFill>
                <a:effectLst>
                  <a:outerShdw blurRad="38100" dist="38100" dir="2700000" algn="tl">
                    <a:srgbClr val="DDDDDD"/>
                  </a:outerShdw>
                </a:effectLst>
                <a:ea typeface="Arial" charset="0"/>
                <a:cs typeface="Arial" charset="0"/>
              </a:rPr>
              <a:t>    --  May expect death to occur within the next year</a:t>
            </a:r>
          </a:p>
          <a:p>
            <a:pPr marL="0" indent="0" eaLnBrk="1" hangingPunct="1">
              <a:spcBef>
                <a:spcPct val="0"/>
              </a:spcBef>
              <a:buFontTx/>
              <a:buNone/>
              <a:defRPr/>
            </a:pPr>
            <a:endParaRPr lang="en-US" sz="1000" kern="1200" dirty="0">
              <a:solidFill>
                <a:srgbClr val="000000"/>
              </a:solidFill>
              <a:effectLst>
                <a:outerShdw blurRad="38100" dist="38100" dir="2700000" algn="tl">
                  <a:srgbClr val="DDDDDD"/>
                </a:outerShdw>
              </a:effectLst>
              <a:ea typeface="Arial" charset="0"/>
              <a:cs typeface="Arial" charset="0"/>
            </a:endParaRPr>
          </a:p>
          <a:p>
            <a:pPr marL="0" indent="0" eaLnBrk="1" hangingPunct="1">
              <a:spcBef>
                <a:spcPct val="0"/>
              </a:spcBef>
              <a:buFontTx/>
              <a:buNone/>
              <a:defRPr/>
            </a:pPr>
            <a:r>
              <a:rPr lang="en-US" sz="2400" kern="1200" dirty="0">
                <a:solidFill>
                  <a:srgbClr val="000000"/>
                </a:solidFill>
                <a:effectLst>
                  <a:outerShdw blurRad="38100" dist="38100" dir="2700000" algn="tl">
                    <a:srgbClr val="DDDDDD"/>
                  </a:outerShdw>
                </a:effectLst>
                <a:ea typeface="Arial" charset="0"/>
                <a:cs typeface="Arial" charset="0"/>
              </a:rPr>
              <a:t>    --  Wish to further define their care wishes</a:t>
            </a:r>
          </a:p>
          <a:p>
            <a:pPr marL="0" indent="0" eaLnBrk="1" hangingPunct="1">
              <a:spcBef>
                <a:spcPct val="0"/>
              </a:spcBef>
              <a:buFontTx/>
              <a:buNone/>
              <a:defRPr/>
            </a:pPr>
            <a:endParaRPr lang="en-US" sz="2400" kern="1200" dirty="0">
              <a:solidFill>
                <a:srgbClr val="000000"/>
              </a:solidFill>
              <a:effectLst>
                <a:outerShdw blurRad="38100" dist="38100" dir="2700000" algn="tl">
                  <a:srgbClr val="DDDDDD"/>
                </a:outerShdw>
              </a:effectLst>
              <a:ea typeface="Arial" charset="0"/>
              <a:cs typeface="Arial" charset="0"/>
            </a:endParaRPr>
          </a:p>
          <a:p>
            <a:pPr marL="0" indent="0" eaLnBrk="1" hangingPunct="1">
              <a:spcBef>
                <a:spcPct val="0"/>
              </a:spcBef>
              <a:buFont typeface="Arial" charset="0"/>
              <a:buChar char="•"/>
              <a:defRPr/>
            </a:pPr>
            <a:r>
              <a:rPr lang="en-US" sz="2400" kern="1200" dirty="0">
                <a:solidFill>
                  <a:srgbClr val="000000"/>
                </a:solidFill>
                <a:effectLst>
                  <a:outerShdw blurRad="38100" dist="38100" dir="2700000" algn="tl">
                    <a:srgbClr val="DDDDDD"/>
                  </a:outerShdw>
                </a:effectLst>
                <a:ea typeface="Arial" charset="0"/>
                <a:cs typeface="Arial" charset="0"/>
              </a:rPr>
              <a:t>  </a:t>
            </a:r>
            <a:r>
              <a:rPr lang="en-US" sz="2400" b="1" i="1" kern="1200" dirty="0">
                <a:solidFill>
                  <a:srgbClr val="000000"/>
                </a:solidFill>
                <a:ea typeface="Arial" charset="0"/>
                <a:cs typeface="Arial" charset="0"/>
              </a:rPr>
              <a:t>TPOPP is NOT appropriate for:</a:t>
            </a:r>
          </a:p>
          <a:p>
            <a:pPr marL="0" indent="0" eaLnBrk="1" hangingPunct="1">
              <a:spcBef>
                <a:spcPct val="0"/>
              </a:spcBef>
              <a:buFontTx/>
              <a:buNone/>
              <a:defRPr/>
            </a:pPr>
            <a:r>
              <a:rPr lang="en-US" sz="2400" kern="1200" dirty="0">
                <a:solidFill>
                  <a:srgbClr val="000000"/>
                </a:solidFill>
                <a:effectLst>
                  <a:outerShdw blurRad="38100" dist="38100" dir="2700000" algn="tl">
                    <a:srgbClr val="DDDDDD"/>
                  </a:outerShdw>
                </a:effectLst>
                <a:ea typeface="Arial" charset="0"/>
                <a:cs typeface="Arial" charset="0"/>
              </a:rPr>
              <a:t>    --  A person with stable medical condition or disabling 	problem with years of life expectancy</a:t>
            </a:r>
          </a:p>
          <a:p>
            <a:pPr marL="0" indent="0" eaLnBrk="1" hangingPunct="1">
              <a:spcBef>
                <a:spcPct val="0"/>
              </a:spcBef>
              <a:buFontTx/>
              <a:buNone/>
              <a:defRPr/>
            </a:pPr>
            <a:endParaRPr lang="en-US" sz="1000" kern="1200" dirty="0">
              <a:solidFill>
                <a:srgbClr val="000000"/>
              </a:solidFill>
              <a:effectLst>
                <a:outerShdw blurRad="38100" dist="38100" dir="2700000" algn="tl">
                  <a:srgbClr val="DDDDDD"/>
                </a:outerShdw>
              </a:effectLst>
              <a:ea typeface="Arial" charset="0"/>
              <a:cs typeface="Arial" charset="0"/>
            </a:endParaRPr>
          </a:p>
          <a:p>
            <a:pPr marL="0" indent="0" eaLnBrk="1" hangingPunct="1">
              <a:spcBef>
                <a:spcPct val="0"/>
              </a:spcBef>
              <a:buFontTx/>
              <a:buNone/>
              <a:defRPr/>
            </a:pPr>
            <a:r>
              <a:rPr lang="en-US" sz="2400" kern="1200" dirty="0">
                <a:solidFill>
                  <a:srgbClr val="000000"/>
                </a:solidFill>
                <a:effectLst>
                  <a:outerShdw blurRad="38100" dist="38100" dir="2700000" algn="tl">
                    <a:srgbClr val="DDDDDD"/>
                  </a:outerShdw>
                </a:effectLst>
                <a:ea typeface="Arial" charset="0"/>
                <a:cs typeface="Arial" charset="0"/>
              </a:rPr>
              <a:t>    --  Anyone who does not want it</a:t>
            </a:r>
          </a:p>
          <a:p>
            <a:pPr marL="0" indent="0" algn="ctr" eaLnBrk="1" hangingPunct="1">
              <a:spcBef>
                <a:spcPct val="0"/>
              </a:spcBef>
              <a:buFontTx/>
              <a:buNone/>
              <a:defRPr/>
            </a:pPr>
            <a:r>
              <a:rPr lang="en-US" sz="2400" b="1" i="1" kern="1200" dirty="0">
                <a:solidFill>
                  <a:srgbClr val="DD27C9"/>
                </a:solidFill>
                <a:effectLst>
                  <a:outerShdw blurRad="38100" dist="38100" dir="2700000" algn="tl">
                    <a:srgbClr val="DDDDDD"/>
                  </a:outerShdw>
                </a:effectLst>
                <a:ea typeface="Arial" charset="0"/>
                <a:cs typeface="Arial" charset="0"/>
              </a:rPr>
              <a:t>TPOPP is a voluntary decision</a:t>
            </a:r>
            <a:endParaRPr lang="en-US" dirty="0"/>
          </a:p>
        </p:txBody>
      </p:sp>
      <p:pic>
        <p:nvPicPr>
          <p:cNvPr id="109572" name="Picture 1028" descr="TPOPP_Logo_WICHITA"/>
          <p:cNvPicPr>
            <a:picLocks noChangeAspect="1" noChangeArrowheads="1"/>
          </p:cNvPicPr>
          <p:nvPr/>
        </p:nvPicPr>
        <p:blipFill>
          <a:blip r:embed="rId2"/>
          <a:srcRect/>
          <a:stretch>
            <a:fillRect/>
          </a:stretch>
        </p:blipFill>
        <p:spPr bwMode="auto">
          <a:xfrm>
            <a:off x="477416" y="6046788"/>
            <a:ext cx="2438400" cy="81121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p:txBody>
          <a:bodyPr/>
          <a:lstStyle/>
          <a:p>
            <a:r>
              <a:rPr lang="en-US" sz="3600" b="1" dirty="0" smtClean="0">
                <a:solidFill>
                  <a:schemeClr val="accent2"/>
                </a:solidFill>
                <a:effectLst>
                  <a:outerShdw blurRad="38100" dist="38100" dir="2700000" algn="tl">
                    <a:srgbClr val="000000">
                      <a:alpha val="43137"/>
                    </a:srgbClr>
                  </a:outerShdw>
                </a:effectLst>
              </a:rPr>
              <a:t>Today’s Objectives</a:t>
            </a:r>
          </a:p>
        </p:txBody>
      </p:sp>
      <p:sp>
        <p:nvSpPr>
          <p:cNvPr id="3" name="Content Placeholder 2"/>
          <p:cNvSpPr>
            <a:spLocks noGrp="1"/>
          </p:cNvSpPr>
          <p:nvPr>
            <p:ph idx="1"/>
          </p:nvPr>
        </p:nvSpPr>
        <p:spPr>
          <a:xfrm>
            <a:off x="457200" y="1533872"/>
            <a:ext cx="8077200" cy="4343400"/>
          </a:xfrm>
        </p:spPr>
        <p:txBody>
          <a:bodyPr>
            <a:normAutofit fontScale="92500" lnSpcReduction="10000"/>
          </a:bodyPr>
          <a:lstStyle/>
          <a:p>
            <a:pPr marL="514350" indent="-514350" algn="just" eaLnBrk="1" hangingPunct="1">
              <a:spcBef>
                <a:spcPct val="0"/>
              </a:spcBef>
              <a:buFontTx/>
              <a:buAutoNum type="arabicPeriod"/>
            </a:pPr>
            <a:r>
              <a:rPr lang="en-US" sz="2400" dirty="0" smtClean="0">
                <a:solidFill>
                  <a:srgbClr val="000000"/>
                </a:solidFill>
                <a:ea typeface="Arial" charset="0"/>
                <a:cs typeface="Arial" charset="0"/>
              </a:rPr>
              <a:t>Explain illness trajectories </a:t>
            </a:r>
            <a:r>
              <a:rPr lang="en-US" sz="2400" dirty="0">
                <a:solidFill>
                  <a:srgbClr val="000000"/>
                </a:solidFill>
                <a:ea typeface="Arial" charset="0"/>
                <a:cs typeface="Arial" charset="0"/>
              </a:rPr>
              <a:t>that </a:t>
            </a:r>
            <a:r>
              <a:rPr lang="en-US" sz="2400" dirty="0" smtClean="0">
                <a:solidFill>
                  <a:srgbClr val="000000"/>
                </a:solidFill>
                <a:ea typeface="Arial" charset="0"/>
                <a:cs typeface="Arial" charset="0"/>
              </a:rPr>
              <a:t>patients display prior to death.</a:t>
            </a:r>
          </a:p>
          <a:p>
            <a:pPr marL="514350" indent="-514350" algn="just" eaLnBrk="1" hangingPunct="1">
              <a:spcBef>
                <a:spcPct val="0"/>
              </a:spcBef>
              <a:buFontTx/>
              <a:buAutoNum type="arabicPeriod"/>
            </a:pPr>
            <a:endParaRPr lang="en-US" sz="2400" dirty="0" smtClean="0">
              <a:solidFill>
                <a:srgbClr val="000000"/>
              </a:solidFill>
              <a:ea typeface="Arial" charset="0"/>
              <a:cs typeface="Arial" charset="0"/>
            </a:endParaRPr>
          </a:p>
          <a:p>
            <a:pPr marL="514350" indent="-514350" algn="just" eaLnBrk="1" hangingPunct="1">
              <a:spcBef>
                <a:spcPct val="0"/>
              </a:spcBef>
              <a:buFontTx/>
              <a:buAutoNum type="arabicPeriod"/>
            </a:pPr>
            <a:r>
              <a:rPr lang="en-US" sz="2400" dirty="0" smtClean="0">
                <a:solidFill>
                  <a:srgbClr val="000000"/>
                </a:solidFill>
                <a:ea typeface="Arial" charset="0"/>
                <a:cs typeface="Arial" charset="0"/>
              </a:rPr>
              <a:t>Recognize TPOPP forms are for patients with chronic advanced illness or terminal illness.</a:t>
            </a:r>
          </a:p>
          <a:p>
            <a:pPr marL="514350" indent="-514350" algn="just" eaLnBrk="1" hangingPunct="1">
              <a:spcBef>
                <a:spcPct val="0"/>
              </a:spcBef>
              <a:buFontTx/>
              <a:buAutoNum type="arabicPeriod"/>
            </a:pPr>
            <a:endParaRPr lang="en-US" sz="2400" dirty="0">
              <a:solidFill>
                <a:srgbClr val="000000"/>
              </a:solidFill>
              <a:ea typeface="Arial" charset="0"/>
              <a:cs typeface="Arial" charset="0"/>
            </a:endParaRPr>
          </a:p>
          <a:p>
            <a:pPr marL="514350" indent="-514350" algn="just" eaLnBrk="1" hangingPunct="1">
              <a:spcBef>
                <a:spcPct val="0"/>
              </a:spcBef>
              <a:buFontTx/>
              <a:buAutoNum type="arabicPeriod"/>
            </a:pPr>
            <a:r>
              <a:rPr lang="en-US" sz="2400" dirty="0" smtClean="0">
                <a:solidFill>
                  <a:srgbClr val="000000"/>
                </a:solidFill>
                <a:ea typeface="Arial" charset="0"/>
                <a:cs typeface="Arial" charset="0"/>
              </a:rPr>
              <a:t>Identify</a:t>
            </a:r>
            <a:r>
              <a:rPr lang="en-US" sz="2400" dirty="0" smtClean="0">
                <a:solidFill>
                  <a:srgbClr val="000000"/>
                </a:solidFill>
                <a:effectLst>
                  <a:outerShdw blurRad="38100" dist="38100" dir="2700000" algn="tl">
                    <a:srgbClr val="DDDDDD"/>
                  </a:outerShdw>
                </a:effectLst>
                <a:ea typeface="Arial" charset="0"/>
                <a:cs typeface="Arial" charset="0"/>
              </a:rPr>
              <a:t> </a:t>
            </a:r>
            <a:r>
              <a:rPr lang="en-US" sz="2400" dirty="0">
                <a:solidFill>
                  <a:srgbClr val="000000"/>
                </a:solidFill>
                <a:ea typeface="Arial" charset="0"/>
                <a:cs typeface="Arial" charset="0"/>
              </a:rPr>
              <a:t>TPOPP as a physician order sheet </a:t>
            </a:r>
            <a:r>
              <a:rPr lang="en-US" sz="2400" dirty="0" smtClean="0">
                <a:solidFill>
                  <a:srgbClr val="000000"/>
                </a:solidFill>
                <a:ea typeface="Arial" charset="0"/>
                <a:cs typeface="Arial" charset="0"/>
              </a:rPr>
              <a:t>for patient preferences that is coming in the next year.  NOT YET available in the local hospitals or nursing homes.</a:t>
            </a:r>
          </a:p>
          <a:p>
            <a:pPr marL="514350" indent="-514350" algn="just" eaLnBrk="1" hangingPunct="1">
              <a:spcBef>
                <a:spcPct val="0"/>
              </a:spcBef>
              <a:buFontTx/>
              <a:buAutoNum type="arabicPeriod"/>
            </a:pPr>
            <a:endParaRPr lang="en-US" sz="2400" dirty="0">
              <a:solidFill>
                <a:srgbClr val="000000"/>
              </a:solidFill>
              <a:effectLst>
                <a:outerShdw blurRad="38100" dist="38100" dir="2700000" algn="tl">
                  <a:srgbClr val="DDDDDD"/>
                </a:outerShdw>
              </a:effectLst>
              <a:ea typeface="Arial" charset="0"/>
              <a:cs typeface="Arial" charset="0"/>
            </a:endParaRPr>
          </a:p>
          <a:p>
            <a:pPr marL="514350" indent="-514350" algn="just" eaLnBrk="1" hangingPunct="1">
              <a:spcBef>
                <a:spcPct val="0"/>
              </a:spcBef>
              <a:buFontTx/>
              <a:buAutoNum type="arabicPeriod"/>
            </a:pPr>
            <a:r>
              <a:rPr lang="en-US" sz="2400" dirty="0" smtClean="0">
                <a:solidFill>
                  <a:srgbClr val="000000"/>
                </a:solidFill>
                <a:ea typeface="Arial" charset="0"/>
                <a:cs typeface="Arial" charset="0"/>
              </a:rPr>
              <a:t>Incorporate TPOPP into discussion of patient’s plan of           care </a:t>
            </a:r>
          </a:p>
          <a:p>
            <a:pPr marL="514350" indent="-514350" algn="just" eaLnBrk="1" hangingPunct="1">
              <a:spcBef>
                <a:spcPct val="0"/>
              </a:spcBef>
              <a:buFontTx/>
              <a:buAutoNum type="arabicPeriod"/>
            </a:pPr>
            <a:endParaRPr lang="en-US" sz="2400" dirty="0">
              <a:solidFill>
                <a:srgbClr val="000000"/>
              </a:solidFill>
              <a:effectLst>
                <a:outerShdw blurRad="38100" dist="38100" dir="2700000" algn="tl">
                  <a:srgbClr val="DDDDDD"/>
                </a:outerShdw>
              </a:effectLst>
              <a:ea typeface="Arial" charset="0"/>
              <a:cs typeface="Arial" charset="0"/>
            </a:endParaRPr>
          </a:p>
          <a:p>
            <a:pPr marL="514350" indent="-514350" algn="just" eaLnBrk="1" hangingPunct="1">
              <a:spcBef>
                <a:spcPct val="0"/>
              </a:spcBef>
              <a:buFontTx/>
              <a:buAutoNum type="arabicPeriod"/>
            </a:pPr>
            <a:r>
              <a:rPr lang="en-US" sz="2400" dirty="0" smtClean="0">
                <a:solidFill>
                  <a:srgbClr val="000000"/>
                </a:solidFill>
                <a:ea typeface="Arial" charset="0"/>
                <a:cs typeface="Arial" charset="0"/>
              </a:rPr>
              <a:t>Give </a:t>
            </a:r>
            <a:r>
              <a:rPr lang="en-US" sz="2400" dirty="0">
                <a:solidFill>
                  <a:srgbClr val="000000"/>
                </a:solidFill>
                <a:ea typeface="Arial" charset="0"/>
                <a:cs typeface="Arial" charset="0"/>
              </a:rPr>
              <a:t>overview of steps to join </a:t>
            </a:r>
            <a:r>
              <a:rPr lang="en-US" sz="2400" dirty="0" smtClean="0">
                <a:solidFill>
                  <a:srgbClr val="000000"/>
                </a:solidFill>
                <a:ea typeface="Arial" charset="0"/>
                <a:cs typeface="Arial" charset="0"/>
              </a:rPr>
              <a:t>TPOPP initiative</a:t>
            </a:r>
            <a:endParaRPr lang="en-US" sz="2400" dirty="0"/>
          </a:p>
        </p:txBody>
      </p:sp>
      <p:sp>
        <p:nvSpPr>
          <p:cNvPr id="110595" name="Footer Placeholder 3"/>
          <p:cNvSpPr>
            <a:spLocks noGrp="1"/>
          </p:cNvSpPr>
          <p:nvPr>
            <p:ph type="ftr" sz="quarter" idx="11"/>
          </p:nvPr>
        </p:nvSpPr>
        <p:spPr>
          <a:xfrm>
            <a:off x="4763" y="6140450"/>
            <a:ext cx="9220200" cy="701675"/>
          </a:xfrm>
          <a:noFill/>
          <a:ln>
            <a:miter lim="800000"/>
            <a:headEnd/>
            <a:tailEnd/>
          </a:ln>
        </p:spPr>
        <p:txBody>
          <a:bodyPr/>
          <a:lstStyle/>
          <a:p>
            <a:pPr fontAlgn="base">
              <a:spcBef>
                <a:spcPct val="0"/>
              </a:spcBef>
              <a:spcAft>
                <a:spcPct val="0"/>
              </a:spcAft>
            </a:pPr>
            <a:endParaRPr lang="en-US" dirty="0">
              <a:ea typeface="ＭＳ Ｐゴシック" charset="-128"/>
              <a:cs typeface="ＭＳ Ｐゴシック" charset="-128"/>
            </a:endParaRPr>
          </a:p>
        </p:txBody>
      </p:sp>
      <p:pic>
        <p:nvPicPr>
          <p:cNvPr id="5" name="Picture 1028" descr="TPOPP_Logo_WICHITA"/>
          <p:cNvPicPr>
            <a:picLocks noChangeAspect="1" noChangeArrowheads="1"/>
          </p:cNvPicPr>
          <p:nvPr/>
        </p:nvPicPr>
        <p:blipFill>
          <a:blip r:embed="rId2"/>
          <a:srcRect/>
          <a:stretch>
            <a:fillRect/>
          </a:stretch>
        </p:blipFill>
        <p:spPr bwMode="auto">
          <a:xfrm>
            <a:off x="477416" y="6046788"/>
            <a:ext cx="2438400" cy="811212"/>
          </a:xfrm>
          <a:prstGeom prst="rect">
            <a:avLst/>
          </a:prstGeom>
          <a:noFill/>
        </p:spPr>
      </p:pic>
    </p:spTree>
    <p:extLst>
      <p:ext uri="{BB962C8B-B14F-4D97-AF65-F5344CB8AC3E}">
        <p14:creationId xmlns:p14="http://schemas.microsoft.com/office/powerpoint/2010/main" val="33361289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b="1" kern="1200" dirty="0">
                <a:solidFill>
                  <a:srgbClr val="000000"/>
                </a:solidFill>
                <a:effectLst>
                  <a:outerShdw blurRad="38100" dist="38100" dir="2700000" algn="tl">
                    <a:srgbClr val="000000">
                      <a:alpha val="43137"/>
                    </a:srgbClr>
                  </a:outerShdw>
                </a:effectLst>
                <a:ea typeface="Arial" charset="0"/>
                <a:cs typeface="Arial" charset="0"/>
              </a:rPr>
              <a:t/>
            </a:r>
            <a:br>
              <a:rPr lang="en-US" sz="3600" b="1" kern="1200" dirty="0">
                <a:solidFill>
                  <a:srgbClr val="000000"/>
                </a:solidFill>
                <a:effectLst>
                  <a:outerShdw blurRad="38100" dist="38100" dir="2700000" algn="tl">
                    <a:srgbClr val="000000">
                      <a:alpha val="43137"/>
                    </a:srgbClr>
                  </a:outerShdw>
                </a:effectLst>
                <a:ea typeface="Arial" charset="0"/>
                <a:cs typeface="Arial" charset="0"/>
              </a:rPr>
            </a:br>
            <a:r>
              <a:rPr lang="en-US" sz="3600" b="1" kern="1200" dirty="0">
                <a:solidFill>
                  <a:srgbClr val="333399"/>
                </a:solidFill>
                <a:effectLst>
                  <a:outerShdw blurRad="38100" dist="38100" dir="2700000" algn="tl">
                    <a:srgbClr val="000000">
                      <a:alpha val="43137"/>
                    </a:srgbClr>
                  </a:outerShdw>
                </a:effectLst>
                <a:ea typeface="Arial" charset="0"/>
                <a:cs typeface="Arial" charset="0"/>
              </a:rPr>
              <a:t>What do people want/not want   </a:t>
            </a:r>
            <a:br>
              <a:rPr lang="en-US" sz="3600" b="1" kern="1200" dirty="0">
                <a:solidFill>
                  <a:srgbClr val="333399"/>
                </a:solidFill>
                <a:effectLst>
                  <a:outerShdw blurRad="38100" dist="38100" dir="2700000" algn="tl">
                    <a:srgbClr val="000000">
                      <a:alpha val="43137"/>
                    </a:srgbClr>
                  </a:outerShdw>
                </a:effectLst>
                <a:ea typeface="Arial" charset="0"/>
                <a:cs typeface="Arial" charset="0"/>
              </a:rPr>
            </a:br>
            <a:r>
              <a:rPr lang="en-US" sz="3600" b="1" kern="1200" dirty="0">
                <a:solidFill>
                  <a:srgbClr val="333399"/>
                </a:solidFill>
                <a:effectLst>
                  <a:outerShdw blurRad="38100" dist="38100" dir="2700000" algn="tl">
                    <a:srgbClr val="000000">
                      <a:alpha val="43137"/>
                    </a:srgbClr>
                  </a:outerShdw>
                </a:effectLst>
                <a:ea typeface="Arial" charset="0"/>
                <a:cs typeface="Arial" charset="0"/>
              </a:rPr>
              <a:t>at end of life?</a:t>
            </a:r>
            <a:r>
              <a:rPr lang="en-US" sz="3600" b="1" kern="1200" dirty="0">
                <a:solidFill>
                  <a:srgbClr val="000000"/>
                </a:solidFill>
                <a:effectLst>
                  <a:outerShdw blurRad="38100" dist="38100" dir="2700000" algn="tl">
                    <a:srgbClr val="000000">
                      <a:alpha val="43137"/>
                    </a:srgbClr>
                  </a:outerShdw>
                </a:effectLst>
                <a:ea typeface="Arial" charset="0"/>
                <a:cs typeface="Arial" charset="0"/>
              </a:rPr>
              <a:t/>
            </a:r>
            <a:br>
              <a:rPr lang="en-US" sz="3600" b="1" kern="1200" dirty="0">
                <a:solidFill>
                  <a:srgbClr val="000000"/>
                </a:solidFill>
                <a:effectLst>
                  <a:outerShdw blurRad="38100" dist="38100" dir="2700000" algn="tl">
                    <a:srgbClr val="000000">
                      <a:alpha val="43137"/>
                    </a:srgbClr>
                  </a:outerShdw>
                </a:effectLst>
                <a:ea typeface="Arial" charset="0"/>
                <a:cs typeface="Arial" charset="0"/>
              </a:rPr>
            </a:br>
            <a:endParaRPr lang="en-US" dirty="0"/>
          </a:p>
        </p:txBody>
      </p:sp>
      <p:sp>
        <p:nvSpPr>
          <p:cNvPr id="5" name="Footer Placeholder 4"/>
          <p:cNvSpPr>
            <a:spLocks noGrp="1"/>
          </p:cNvSpPr>
          <p:nvPr>
            <p:ph type="ftr" sz="quarter" idx="11"/>
          </p:nvPr>
        </p:nvSpPr>
        <p:spPr/>
        <p:txBody>
          <a:bodyPr/>
          <a:lstStyle/>
          <a:p>
            <a:pPr>
              <a:defRPr/>
            </a:pPr>
            <a:r>
              <a:rPr lang="en-US" smtClean="0"/>
              <a:t>TPOPP Wichita</a:t>
            </a:r>
            <a:endParaRPr lang="en-US"/>
          </a:p>
        </p:txBody>
      </p:sp>
      <p:pic>
        <p:nvPicPr>
          <p:cNvPr id="18" name="Content Placeholder 1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2250" y="2269331"/>
            <a:ext cx="6159500" cy="3187700"/>
          </a:xfrm>
        </p:spPr>
      </p:pic>
    </p:spTree>
    <p:extLst>
      <p:ext uri="{BB962C8B-B14F-4D97-AF65-F5344CB8AC3E}">
        <p14:creationId xmlns:p14="http://schemas.microsoft.com/office/powerpoint/2010/main" val="1649490976"/>
      </p:ext>
    </p:extLst>
  </p:cSld>
  <p:clrMapOvr>
    <a:masterClrMapping/>
  </p:clrMapOvr>
</p:sld>
</file>

<file path=ppt/theme/theme1.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20925</TotalTime>
  <Words>2086</Words>
  <Application>Microsoft Office PowerPoint</Application>
  <PresentationFormat>On-screen Show (4:3)</PresentationFormat>
  <Paragraphs>298</Paragraphs>
  <Slides>38</Slides>
  <Notes>25</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3_Default Design</vt:lpstr>
      <vt:lpstr>6_Default Design</vt:lpstr>
      <vt:lpstr>PowerPoint Presentation</vt:lpstr>
      <vt:lpstr>What is TPOPP?</vt:lpstr>
      <vt:lpstr>PowerPoint Presentation</vt:lpstr>
      <vt:lpstr>PowerPoint Presentation</vt:lpstr>
      <vt:lpstr>Building the Bi-State Coalition </vt:lpstr>
      <vt:lpstr>        What is                  ? </vt:lpstr>
      <vt:lpstr>Who Might Have a TPOPP Form? </vt:lpstr>
      <vt:lpstr>Today’s Objectives</vt:lpstr>
      <vt:lpstr> What do people want/not want    at end of life? </vt:lpstr>
      <vt:lpstr> What do people want/not want    at end of life? </vt:lpstr>
      <vt:lpstr>Patients experience different types of Illness trajectories</vt:lpstr>
      <vt:lpstr>Expected health trajectories may help to promote end of life decision making... </vt:lpstr>
      <vt:lpstr>PowerPoint Presentation</vt:lpstr>
      <vt:lpstr>PowerPoint Presentation</vt:lpstr>
      <vt:lpstr>PowerPoint Presentation</vt:lpstr>
      <vt:lpstr>PowerPoint Presentation</vt:lpstr>
      <vt:lpstr>Chronic illness trajectory</vt:lpstr>
      <vt:lpstr>Lingering, Expected Death</vt:lpstr>
      <vt:lpstr>Where does death occur?</vt:lpstr>
      <vt:lpstr>Why use TPOPP?</vt:lpstr>
      <vt:lpstr>Why use TPOPP?</vt:lpstr>
      <vt:lpstr>PowerPoint Presentation</vt:lpstr>
      <vt:lpstr>Form travels with person between health care settings</vt:lpstr>
      <vt:lpstr>PowerPoint Presentation</vt:lpstr>
      <vt:lpstr> TPOPP Form Treatment Goal Statements </vt:lpstr>
      <vt:lpstr>B. Medical Interventions</vt:lpstr>
      <vt:lpstr>B. “Comfort Measures only” subsection</vt:lpstr>
      <vt:lpstr>B. “Limited Additional Interventions”                         subsection  </vt:lpstr>
      <vt:lpstr>B. “Full Treatment”  subsection</vt:lpstr>
      <vt:lpstr>Goal Statements</vt:lpstr>
      <vt:lpstr>PowerPoint Presentation</vt:lpstr>
      <vt:lpstr>PowerPoint Presentation</vt:lpstr>
      <vt:lpstr>When we are successful,   what would it look like? </vt:lpstr>
      <vt:lpstr>So...Are You Ready to Join Us? </vt:lpstr>
      <vt:lpstr>Steps to join TPOPP Wichita</vt:lpstr>
      <vt:lpstr>PowerPoint Presentation</vt:lpstr>
      <vt:lpstr>“TAKE AWAY TODAY”</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101</cp:revision>
  <cp:lastPrinted>2013-05-08T03:24:31Z</cp:lastPrinted>
  <dcterms:created xsi:type="dcterms:W3CDTF">2013-04-19T02:04:02Z</dcterms:created>
  <dcterms:modified xsi:type="dcterms:W3CDTF">2013-11-12T18:49:43Z</dcterms:modified>
</cp:coreProperties>
</file>