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300" r:id="rId2"/>
    <p:sldId id="302" r:id="rId3"/>
    <p:sldId id="330" r:id="rId4"/>
    <p:sldId id="280" r:id="rId5"/>
    <p:sldId id="331" r:id="rId6"/>
    <p:sldId id="294" r:id="rId7"/>
    <p:sldId id="295" r:id="rId8"/>
    <p:sldId id="296" r:id="rId9"/>
    <p:sldId id="297" r:id="rId10"/>
    <p:sldId id="298" r:id="rId11"/>
    <p:sldId id="304" r:id="rId12"/>
    <p:sldId id="334" r:id="rId13"/>
    <p:sldId id="307" r:id="rId14"/>
    <p:sldId id="308" r:id="rId15"/>
    <p:sldId id="335" r:id="rId16"/>
    <p:sldId id="309" r:id="rId17"/>
    <p:sldId id="310" r:id="rId18"/>
    <p:sldId id="312" r:id="rId19"/>
    <p:sldId id="299" r:id="rId20"/>
    <p:sldId id="311" r:id="rId21"/>
    <p:sldId id="314" r:id="rId22"/>
    <p:sldId id="315" r:id="rId23"/>
    <p:sldId id="336" r:id="rId24"/>
    <p:sldId id="325" r:id="rId25"/>
    <p:sldId id="305" r:id="rId26"/>
    <p:sldId id="337" r:id="rId27"/>
    <p:sldId id="338" r:id="rId28"/>
    <p:sldId id="320" r:id="rId29"/>
    <p:sldId id="339" r:id="rId30"/>
    <p:sldId id="303" r:id="rId31"/>
    <p:sldId id="281" r:id="rId32"/>
    <p:sldId id="282" r:id="rId33"/>
    <p:sldId id="283" r:id="rId34"/>
    <p:sldId id="284" r:id="rId35"/>
    <p:sldId id="288" r:id="rId36"/>
    <p:sldId id="287" r:id="rId37"/>
    <p:sldId id="286" r:id="rId38"/>
    <p:sldId id="285" r:id="rId39"/>
    <p:sldId id="289" r:id="rId40"/>
    <p:sldId id="290" r:id="rId41"/>
    <p:sldId id="291" r:id="rId42"/>
    <p:sldId id="322" r:id="rId43"/>
    <p:sldId id="317" r:id="rId44"/>
    <p:sldId id="319" r:id="rId45"/>
    <p:sldId id="332" r:id="rId46"/>
    <p:sldId id="326" r:id="rId47"/>
    <p:sldId id="333" r:id="rId4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17" autoAdjust="0"/>
  </p:normalViewPr>
  <p:slideViewPr>
    <p:cSldViewPr snapToGrid="0">
      <p:cViewPr varScale="1">
        <p:scale>
          <a:sx n="75" d="100"/>
          <a:sy n="75" d="100"/>
        </p:scale>
        <p:origin x="324" y="40"/>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BA4B034A-0E06-4A1D-B17F-05D4CB54DF05}" type="datetimeFigureOut">
              <a:rPr lang="en-US" smtClean="0"/>
              <a:t>10/30/2020</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76C34C79-740F-4925-8978-CA457CC643F8}" type="slidenum">
              <a:rPr lang="en-US" smtClean="0"/>
              <a:t>‹#›</a:t>
            </a:fld>
            <a:endParaRPr lang="en-US"/>
          </a:p>
        </p:txBody>
      </p:sp>
    </p:spTree>
    <p:extLst>
      <p:ext uri="{BB962C8B-B14F-4D97-AF65-F5344CB8AC3E}">
        <p14:creationId xmlns:p14="http://schemas.microsoft.com/office/powerpoint/2010/main" val="3226342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2FFED7A6-B4D3-4652-9CCE-694714E7B5C4}" type="datetimeFigureOut">
              <a:rPr lang="en-US" smtClean="0"/>
              <a:t>10/30/2020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CDD1E41F-27CA-4E94-8A6F-E2207ABA5B3B}" type="slidenum">
              <a:rPr lang="en-US" smtClean="0"/>
              <a:t>‹#›</a:t>
            </a:fld>
            <a:endParaRPr lang="en-US"/>
          </a:p>
        </p:txBody>
      </p:sp>
    </p:spTree>
    <p:extLst>
      <p:ext uri="{BB962C8B-B14F-4D97-AF65-F5344CB8AC3E}">
        <p14:creationId xmlns:p14="http://schemas.microsoft.com/office/powerpoint/2010/main" val="317793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that we look at best practices. Center for Medicare and Medicaid wants hospitals to improve the care to make healthier patients, healthier communities, use their health care dollars more wisely.</a:t>
            </a:r>
          </a:p>
          <a:p>
            <a:r>
              <a:rPr lang="en-US" dirty="0"/>
              <a:t>Some of the goals of the CMS Quality Strategy:</a:t>
            </a:r>
          </a:p>
          <a:p>
            <a:r>
              <a:rPr lang="en-US" dirty="0"/>
              <a:t>Goal 2 Strengthen person and family engagement as partners in their care</a:t>
            </a:r>
          </a:p>
          <a:p>
            <a:r>
              <a:rPr lang="en-US" dirty="0"/>
              <a:t>Goal 3 Promote effective communication and coordination of care</a:t>
            </a:r>
          </a:p>
          <a:p>
            <a:r>
              <a:rPr lang="en-US" dirty="0"/>
              <a:t>Goal 4 Promote effective prevention and treatment of chronic disease</a:t>
            </a:r>
          </a:p>
          <a:p>
            <a:r>
              <a:rPr lang="en-US" dirty="0"/>
              <a:t>Goal 6 Make health care affordable</a:t>
            </a:r>
          </a:p>
        </p:txBody>
      </p:sp>
      <p:sp>
        <p:nvSpPr>
          <p:cNvPr id="4" name="Slide Number Placeholder 3"/>
          <p:cNvSpPr>
            <a:spLocks noGrp="1"/>
          </p:cNvSpPr>
          <p:nvPr>
            <p:ph type="sldNum" sz="quarter" idx="5"/>
          </p:nvPr>
        </p:nvSpPr>
        <p:spPr/>
        <p:txBody>
          <a:bodyPr/>
          <a:lstStyle/>
          <a:p>
            <a:fld id="{CDD1E41F-27CA-4E94-8A6F-E2207ABA5B3B}" type="slidenum">
              <a:rPr lang="en-US" smtClean="0"/>
              <a:t>3</a:t>
            </a:fld>
            <a:endParaRPr lang="en-US"/>
          </a:p>
        </p:txBody>
      </p:sp>
    </p:spTree>
    <p:extLst>
      <p:ext uri="{BB962C8B-B14F-4D97-AF65-F5344CB8AC3E}">
        <p14:creationId xmlns:p14="http://schemas.microsoft.com/office/powerpoint/2010/main" val="332368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a:t>
            </a:r>
            <a:r>
              <a:rPr lang="en-US" dirty="0" err="1"/>
              <a:t>clnical</a:t>
            </a:r>
            <a:r>
              <a:rPr lang="en-US" dirty="0"/>
              <a:t> conditions relevant to this discussion include cancer, CHF, COPD, Chronic kidney disease or ESRD (end stage renal disease).</a:t>
            </a:r>
          </a:p>
        </p:txBody>
      </p:sp>
      <p:sp>
        <p:nvSpPr>
          <p:cNvPr id="4" name="Slide Number Placeholder 3"/>
          <p:cNvSpPr>
            <a:spLocks noGrp="1"/>
          </p:cNvSpPr>
          <p:nvPr>
            <p:ph type="sldNum" sz="quarter" idx="5"/>
          </p:nvPr>
        </p:nvSpPr>
        <p:spPr/>
        <p:txBody>
          <a:bodyPr/>
          <a:lstStyle/>
          <a:p>
            <a:fld id="{CDD1E41F-27CA-4E94-8A6F-E2207ABA5B3B}" type="slidenum">
              <a:rPr lang="en-US" smtClean="0"/>
              <a:t>19</a:t>
            </a:fld>
            <a:endParaRPr lang="en-US"/>
          </a:p>
        </p:txBody>
      </p:sp>
    </p:spTree>
    <p:extLst>
      <p:ext uri="{BB962C8B-B14F-4D97-AF65-F5344CB8AC3E}">
        <p14:creationId xmlns:p14="http://schemas.microsoft.com/office/powerpoint/2010/main" val="228238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Elderly, frail individuals</a:t>
            </a:r>
          </a:p>
        </p:txBody>
      </p:sp>
      <p:sp>
        <p:nvSpPr>
          <p:cNvPr id="4" name="Slide Number Placeholder 3"/>
          <p:cNvSpPr>
            <a:spLocks noGrp="1"/>
          </p:cNvSpPr>
          <p:nvPr>
            <p:ph type="sldNum" sz="quarter" idx="5"/>
          </p:nvPr>
        </p:nvSpPr>
        <p:spPr/>
        <p:txBody>
          <a:bodyPr/>
          <a:lstStyle/>
          <a:p>
            <a:fld id="{CDD1E41F-27CA-4E94-8A6F-E2207ABA5B3B}" type="slidenum">
              <a:rPr lang="en-US" smtClean="0"/>
              <a:t>20</a:t>
            </a:fld>
            <a:endParaRPr lang="en-US"/>
          </a:p>
        </p:txBody>
      </p:sp>
    </p:spTree>
    <p:extLst>
      <p:ext uri="{BB962C8B-B14F-4D97-AF65-F5344CB8AC3E}">
        <p14:creationId xmlns:p14="http://schemas.microsoft.com/office/powerpoint/2010/main" val="211815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5"/>
          </p:nvPr>
        </p:nvSpPr>
        <p:spPr/>
        <p:txBody>
          <a:bodyPr/>
          <a:lstStyle/>
          <a:p>
            <a:fld id="{CDD1E41F-27CA-4E94-8A6F-E2207ABA5B3B}" type="slidenum">
              <a:rPr lang="en-US" smtClean="0"/>
              <a:t>28</a:t>
            </a:fld>
            <a:endParaRPr lang="en-US"/>
          </a:p>
        </p:txBody>
      </p:sp>
    </p:spTree>
    <p:extLst>
      <p:ext uri="{BB962C8B-B14F-4D97-AF65-F5344CB8AC3E}">
        <p14:creationId xmlns:p14="http://schemas.microsoft.com/office/powerpoint/2010/main" val="74147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44BEBC-82FB-4F35-9F92-64DCE5A67B37}" type="slidenum">
              <a:rPr lang="en-US" smtClean="0"/>
              <a:pPr>
                <a:defRPr/>
              </a:pPr>
              <a:t>31</a:t>
            </a:fld>
            <a:endParaRPr lang="en-US" dirty="0"/>
          </a:p>
        </p:txBody>
      </p:sp>
    </p:spTree>
    <p:extLst>
      <p:ext uri="{BB962C8B-B14F-4D97-AF65-F5344CB8AC3E}">
        <p14:creationId xmlns:p14="http://schemas.microsoft.com/office/powerpoint/2010/main" val="2880975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MOLST – Medical Orders for Life Sustaining Treatments</a:t>
            </a:r>
          </a:p>
          <a:p>
            <a:pPr eaLnBrk="1" hangingPunct="1">
              <a:spcBef>
                <a:spcPct val="0"/>
              </a:spcBef>
            </a:pPr>
            <a:r>
              <a:rPr lang="en-US" dirty="0"/>
              <a:t>MOST</a:t>
            </a:r>
            <a:r>
              <a:rPr lang="en-US" baseline="0" dirty="0"/>
              <a:t> – Medical Orders for Scope of Treatment</a:t>
            </a:r>
          </a:p>
          <a:p>
            <a:pPr eaLnBrk="1" hangingPunct="1">
              <a:spcBef>
                <a:spcPct val="0"/>
              </a:spcBef>
            </a:pPr>
            <a:r>
              <a:rPr lang="en-US" baseline="0" dirty="0"/>
              <a:t>POST – Physician  Orders for Scope of Treatment</a:t>
            </a:r>
          </a:p>
          <a:p>
            <a:pPr eaLnBrk="1" hangingPunct="1">
              <a:spcBef>
                <a:spcPct val="0"/>
              </a:spcBef>
            </a:pPr>
            <a:r>
              <a:rPr lang="en-US" baseline="0" dirty="0"/>
              <a:t>TPOPP – focus on patient preferences</a:t>
            </a:r>
          </a:p>
          <a:p>
            <a:pPr eaLnBrk="1" hangingPunct="1">
              <a:spcBef>
                <a:spcPct val="0"/>
              </a:spcBef>
            </a:pPr>
            <a:endParaRPr lang="en-US" baseline="0" dirty="0"/>
          </a:p>
          <a:p>
            <a:pPr eaLnBrk="1" hangingPunct="1">
              <a:spcBef>
                <a:spcPct val="0"/>
              </a:spcBef>
            </a:pPr>
            <a:endParaRPr lang="en-US" dirty="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E3CE2-C113-4CD8-8484-603BEA7F00C0}" type="slidenum">
              <a:rPr lang="en-US"/>
              <a:pPr fontAlgn="base">
                <a:spcBef>
                  <a:spcPct val="0"/>
                </a:spcBef>
                <a:spcAft>
                  <a:spcPct val="0"/>
                </a:spcAft>
                <a:defRPr/>
              </a:pPr>
              <a:t>32</a:t>
            </a:fld>
            <a:endParaRPr lang="en-US"/>
          </a:p>
        </p:txBody>
      </p:sp>
    </p:spTree>
    <p:extLst>
      <p:ext uri="{BB962C8B-B14F-4D97-AF65-F5344CB8AC3E}">
        <p14:creationId xmlns:p14="http://schemas.microsoft.com/office/powerpoint/2010/main" val="234520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As</a:t>
            </a:r>
            <a:r>
              <a:rPr lang="en-US" baseline="0" dirty="0"/>
              <a:t> of August 2010 the are 9 endorsed POLST programs nationwide and 24 states have developing programs.</a:t>
            </a:r>
          </a:p>
          <a:p>
            <a:pPr eaLnBrk="1" hangingPunct="1">
              <a:spcBef>
                <a:spcPct val="0"/>
              </a:spcBef>
            </a:pPr>
            <a:endParaRPr lang="en-US" baseline="0" dirty="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4C4177-1D83-4554-9E98-003D8B7A332D}" type="slidenum">
              <a:rPr lang="en-US"/>
              <a:pPr fontAlgn="base">
                <a:spcBef>
                  <a:spcPct val="0"/>
                </a:spcBef>
                <a:spcAft>
                  <a:spcPct val="0"/>
                </a:spcAft>
                <a:defRPr/>
              </a:pPr>
              <a:t>33</a:t>
            </a:fld>
            <a:endParaRPr lang="en-US"/>
          </a:p>
        </p:txBody>
      </p:sp>
    </p:spTree>
    <p:extLst>
      <p:ext uri="{BB962C8B-B14F-4D97-AF65-F5344CB8AC3E}">
        <p14:creationId xmlns:p14="http://schemas.microsoft.com/office/powerpoint/2010/main" val="46334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35A59F-C580-4B99-93ED-CD0EFA54B95B}" type="slidenum">
              <a:rPr lang="en-US"/>
              <a:pPr fontAlgn="base">
                <a:spcBef>
                  <a:spcPct val="0"/>
                </a:spcBef>
                <a:spcAft>
                  <a:spcPct val="0"/>
                </a:spcAft>
                <a:defRPr/>
              </a:pPr>
              <a:t>34</a:t>
            </a:fld>
            <a:endParaRPr lang="en-US"/>
          </a:p>
        </p:txBody>
      </p:sp>
    </p:spTree>
    <p:extLst>
      <p:ext uri="{BB962C8B-B14F-4D97-AF65-F5344CB8AC3E}">
        <p14:creationId xmlns:p14="http://schemas.microsoft.com/office/powerpoint/2010/main" val="47141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44BEBC-82FB-4F35-9F92-64DCE5A67B37}" type="slidenum">
              <a:rPr lang="en-US" smtClean="0"/>
              <a:pPr>
                <a:defRPr/>
              </a:pPr>
              <a:t>35</a:t>
            </a:fld>
            <a:endParaRPr lang="en-US" dirty="0"/>
          </a:p>
        </p:txBody>
      </p:sp>
    </p:spTree>
    <p:extLst>
      <p:ext uri="{BB962C8B-B14F-4D97-AF65-F5344CB8AC3E}">
        <p14:creationId xmlns:p14="http://schemas.microsoft.com/office/powerpoint/2010/main" val="13885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44BEBC-82FB-4F35-9F92-64DCE5A67B37}" type="slidenum">
              <a:rPr lang="en-US" smtClean="0"/>
              <a:pPr>
                <a:defRPr/>
              </a:pPr>
              <a:t>36</a:t>
            </a:fld>
            <a:endParaRPr lang="en-US" dirty="0"/>
          </a:p>
        </p:txBody>
      </p:sp>
    </p:spTree>
    <p:extLst>
      <p:ext uri="{BB962C8B-B14F-4D97-AF65-F5344CB8AC3E}">
        <p14:creationId xmlns:p14="http://schemas.microsoft.com/office/powerpoint/2010/main" val="2320653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This</a:t>
            </a:r>
            <a:r>
              <a:rPr lang="en-US" baseline="0" dirty="0"/>
              <a:t> slide outlines the differences between an advance directive and TPOPP. TPOPP is not an advance directive but a physician order set.</a:t>
            </a:r>
            <a:endParaRPr lang="en-US" dirty="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AF3A55-19AF-4221-8E27-E19192A82C76}" type="slidenum">
              <a:rPr lang="en-US"/>
              <a:pPr fontAlgn="base">
                <a:spcBef>
                  <a:spcPct val="0"/>
                </a:spcBef>
                <a:spcAft>
                  <a:spcPct val="0"/>
                </a:spcAft>
                <a:defRPr/>
              </a:pPr>
              <a:t>37</a:t>
            </a:fld>
            <a:endParaRPr lang="en-US"/>
          </a:p>
        </p:txBody>
      </p:sp>
    </p:spTree>
    <p:extLst>
      <p:ext uri="{BB962C8B-B14F-4D97-AF65-F5344CB8AC3E}">
        <p14:creationId xmlns:p14="http://schemas.microsoft.com/office/powerpoint/2010/main" val="80342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Atul Gawande utilizes this in the PBS Frontline, Being Mortal.  Ariadne Labs created this conversation guide.  </a:t>
            </a:r>
          </a:p>
        </p:txBody>
      </p:sp>
      <p:sp>
        <p:nvSpPr>
          <p:cNvPr id="4" name="Slide Number Placeholder 3"/>
          <p:cNvSpPr>
            <a:spLocks noGrp="1"/>
          </p:cNvSpPr>
          <p:nvPr>
            <p:ph type="sldNum" sz="quarter" idx="10"/>
          </p:nvPr>
        </p:nvSpPr>
        <p:spPr/>
        <p:txBody>
          <a:bodyPr/>
          <a:lstStyle/>
          <a:p>
            <a:pPr>
              <a:defRPr/>
            </a:pPr>
            <a:fld id="{5644BEBC-82FB-4F35-9F92-64DCE5A67B37}" type="slidenum">
              <a:rPr lang="en-US" smtClean="0"/>
              <a:pPr>
                <a:defRPr/>
              </a:pPr>
              <a:t>4</a:t>
            </a:fld>
            <a:endParaRPr lang="en-US" dirty="0"/>
          </a:p>
        </p:txBody>
      </p:sp>
    </p:spTree>
    <p:extLst>
      <p:ext uri="{BB962C8B-B14F-4D97-AF65-F5344CB8AC3E}">
        <p14:creationId xmlns:p14="http://schemas.microsoft.com/office/powerpoint/2010/main" val="8243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Studies</a:t>
            </a:r>
            <a:r>
              <a:rPr lang="en-US" baseline="0" dirty="0"/>
              <a:t> show only 20-30 Americans have an advance directive.</a:t>
            </a:r>
          </a:p>
          <a:p>
            <a:pPr eaLnBrk="1" hangingPunct="1">
              <a:spcBef>
                <a:spcPct val="0"/>
              </a:spcBef>
            </a:pPr>
            <a:r>
              <a:rPr lang="en-US" baseline="0" dirty="0"/>
              <a:t>Advance directives often have limited effects on treatment decisions at end-of-life.</a:t>
            </a:r>
          </a:p>
          <a:p>
            <a:pPr eaLnBrk="1" hangingPunct="1">
              <a:spcBef>
                <a:spcPct val="0"/>
              </a:spcBef>
            </a:pPr>
            <a:r>
              <a:rPr lang="en-US" baseline="0" dirty="0"/>
              <a:t>There are many reasons why traditional advance directives are less successful than originally hoped:</a:t>
            </a:r>
          </a:p>
          <a:p>
            <a:pPr eaLnBrk="1" hangingPunct="1">
              <a:spcBef>
                <a:spcPct val="0"/>
              </a:spcBef>
            </a:pPr>
            <a:r>
              <a:rPr lang="en-US" baseline="0" dirty="0"/>
              <a:t>Focus is on refusing unwanted medical treatments – persons may not receive assistance in understanding  or discussing underlying goals and values.</a:t>
            </a:r>
          </a:p>
          <a:p>
            <a:pPr eaLnBrk="1" hangingPunct="1">
              <a:spcBef>
                <a:spcPct val="0"/>
              </a:spcBef>
            </a:pPr>
            <a:r>
              <a:rPr lang="en-US" baseline="0" dirty="0"/>
              <a:t>Instructions given may be vague “If I am close to death” or too medically specific to be helpful “If I am in a persistent vegetative state.”</a:t>
            </a:r>
          </a:p>
          <a:p>
            <a:pPr eaLnBrk="1" hangingPunct="1">
              <a:spcBef>
                <a:spcPct val="0"/>
              </a:spcBef>
            </a:pPr>
            <a:r>
              <a:rPr lang="en-US" baseline="0" dirty="0"/>
              <a:t>AD may not be updated. The only question a patient may hear is “do you have an advance directive?”</a:t>
            </a:r>
          </a:p>
          <a:p>
            <a:pPr eaLnBrk="1" hangingPunct="1">
              <a:spcBef>
                <a:spcPct val="0"/>
              </a:spcBef>
            </a:pPr>
            <a:r>
              <a:rPr lang="en-US" baseline="0" dirty="0"/>
              <a:t>Surrogate decision makers may not know or understand a person’s preferences.</a:t>
            </a:r>
          </a:p>
          <a:p>
            <a:pPr eaLnBrk="1" hangingPunct="1">
              <a:spcBef>
                <a:spcPct val="0"/>
              </a:spcBef>
            </a:pPr>
            <a:r>
              <a:rPr lang="en-US" baseline="0" dirty="0"/>
              <a:t>The advance directive may not be available in the setting to guide decisions. </a:t>
            </a:r>
          </a:p>
          <a:p>
            <a:pPr eaLnBrk="1" hangingPunct="1">
              <a:spcBef>
                <a:spcPct val="0"/>
              </a:spcBef>
            </a:pPr>
            <a:r>
              <a:rPr lang="en-US" baseline="0" dirty="0"/>
              <a:t> </a:t>
            </a:r>
          </a:p>
          <a:p>
            <a:pPr eaLnBrk="1" hangingPunct="1">
              <a:spcBef>
                <a:spcPct val="0"/>
              </a:spcBef>
            </a:pPr>
            <a:r>
              <a:rPr lang="en-US" baseline="0" dirty="0"/>
              <a:t>Hickman, Hammes, Moss &amp; Tolle (2005).</a:t>
            </a:r>
          </a:p>
          <a:p>
            <a:pPr eaLnBrk="1" hangingPunct="1">
              <a:spcBef>
                <a:spcPct val="0"/>
              </a:spcBef>
            </a:pPr>
            <a:endParaRPr lang="en-US" baseline="0" dirty="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AA812-65AC-4A2B-822F-D944A5C3CFE1}" type="slidenum">
              <a:rPr lang="en-US"/>
              <a:pPr fontAlgn="base">
                <a:spcBef>
                  <a:spcPct val="0"/>
                </a:spcBef>
                <a:spcAft>
                  <a:spcPct val="0"/>
                </a:spcAft>
                <a:defRPr/>
              </a:pPr>
              <a:t>38</a:t>
            </a:fld>
            <a:endParaRPr lang="en-US"/>
          </a:p>
        </p:txBody>
      </p:sp>
    </p:spTree>
    <p:extLst>
      <p:ext uri="{BB962C8B-B14F-4D97-AF65-F5344CB8AC3E}">
        <p14:creationId xmlns:p14="http://schemas.microsoft.com/office/powerpoint/2010/main" val="4249431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lnSpc>
                <a:spcPct val="90000"/>
              </a:lnSpc>
            </a:pPr>
            <a:r>
              <a:rPr lang="en-US" dirty="0"/>
              <a:t>POLST</a:t>
            </a:r>
            <a:r>
              <a:rPr lang="en-US" baseline="0" dirty="0"/>
              <a:t> paradigm programs share similar elements.</a:t>
            </a:r>
          </a:p>
          <a:p>
            <a:pPr eaLnBrk="1" hangingPunct="1">
              <a:lnSpc>
                <a:spcPct val="90000"/>
              </a:lnSpc>
            </a:pPr>
            <a:r>
              <a:rPr lang="en-US" baseline="0" dirty="0"/>
              <a:t>There are three major elements of the TPOPP program: development of the form, training, and evaluation</a:t>
            </a:r>
          </a:p>
          <a:p>
            <a:pPr eaLnBrk="1" hangingPunct="1">
              <a:lnSpc>
                <a:spcPct val="90000"/>
              </a:lnSpc>
            </a:pPr>
            <a:endParaRPr lang="en-US" baseline="0" dirty="0"/>
          </a:p>
          <a:p>
            <a:pPr eaLnBrk="1" hangingPunct="1">
              <a:lnSpc>
                <a:spcPct val="90000"/>
              </a:lnSpc>
            </a:pPr>
            <a:r>
              <a:rPr lang="en-US" baseline="0" dirty="0"/>
              <a:t>1.</a:t>
            </a:r>
            <a:r>
              <a:rPr lang="en-US" dirty="0"/>
              <a:t>TPOPP form </a:t>
            </a:r>
          </a:p>
          <a:p>
            <a:pPr eaLnBrk="1" hangingPunct="1">
              <a:lnSpc>
                <a:spcPct val="90000"/>
              </a:lnSpc>
              <a:buFont typeface="Arial" pitchFamily="34" charset="0"/>
              <a:buChar char="•"/>
            </a:pPr>
            <a:r>
              <a:rPr lang="en-US" dirty="0"/>
              <a:t>A set</a:t>
            </a:r>
            <a:r>
              <a:rPr lang="en-US" baseline="0" dirty="0"/>
              <a:t> of medical orders</a:t>
            </a:r>
          </a:p>
          <a:p>
            <a:pPr eaLnBrk="1" hangingPunct="1">
              <a:lnSpc>
                <a:spcPct val="90000"/>
              </a:lnSpc>
              <a:buFont typeface="Arial" pitchFamily="34" charset="0"/>
              <a:buNone/>
            </a:pPr>
            <a:endParaRPr lang="en-US" dirty="0"/>
          </a:p>
          <a:p>
            <a:pPr eaLnBrk="1" hangingPunct="1">
              <a:lnSpc>
                <a:spcPct val="90000"/>
              </a:lnSpc>
              <a:buFont typeface="Arial" pitchFamily="34" charset="0"/>
              <a:buChar char="•"/>
            </a:pPr>
            <a:r>
              <a:rPr lang="en-US" dirty="0"/>
              <a:t>Standardized – bright pink.</a:t>
            </a:r>
          </a:p>
          <a:p>
            <a:pPr eaLnBrk="1" hangingPunct="1">
              <a:lnSpc>
                <a:spcPct val="90000"/>
              </a:lnSpc>
              <a:buFont typeface="Arial" pitchFamily="34" charset="0"/>
              <a:buChar char="•"/>
            </a:pPr>
            <a:endParaRPr lang="en-US" dirty="0"/>
          </a:p>
          <a:p>
            <a:pPr eaLnBrk="1" hangingPunct="1">
              <a:lnSpc>
                <a:spcPct val="90000"/>
              </a:lnSpc>
              <a:buFont typeface="Arial" pitchFamily="34" charset="0"/>
              <a:buChar char="•"/>
            </a:pPr>
            <a:r>
              <a:rPr lang="en-US" dirty="0"/>
              <a:t>Used for persons with advanced, progressive chronic illness.</a:t>
            </a:r>
          </a:p>
          <a:p>
            <a:pPr eaLnBrk="1" hangingPunct="1">
              <a:lnSpc>
                <a:spcPct val="90000"/>
              </a:lnSpc>
              <a:buFont typeface="Arial" pitchFamily="34" charset="0"/>
              <a:buChar char="•"/>
            </a:pPr>
            <a:endParaRPr lang="en-US" dirty="0"/>
          </a:p>
          <a:p>
            <a:pPr eaLnBrk="1" hangingPunct="1">
              <a:lnSpc>
                <a:spcPct val="90000"/>
              </a:lnSpc>
              <a:buFont typeface="Arial" pitchFamily="34" charset="0"/>
              <a:buChar char="•"/>
            </a:pPr>
            <a:r>
              <a:rPr lang="en-US" dirty="0"/>
              <a:t>Travels and transfers with the patient across</a:t>
            </a:r>
            <a:r>
              <a:rPr lang="en-US" baseline="0" dirty="0"/>
              <a:t> all health care settings</a:t>
            </a:r>
            <a:r>
              <a:rPr lang="en-US" dirty="0"/>
              <a:t>.</a:t>
            </a:r>
          </a:p>
          <a:p>
            <a:pPr eaLnBrk="1" hangingPunct="1">
              <a:lnSpc>
                <a:spcPct val="90000"/>
              </a:lnSpc>
              <a:buFont typeface="Arial" pitchFamily="34" charset="0"/>
              <a:buChar char="•"/>
            </a:pPr>
            <a:endParaRPr lang="en-US" dirty="0"/>
          </a:p>
          <a:p>
            <a:pPr eaLnBrk="1" hangingPunct="1">
              <a:buFont typeface="Arial" pitchFamily="34" charset="0"/>
              <a:buChar char="•"/>
            </a:pPr>
            <a:r>
              <a:rPr lang="en-US" dirty="0"/>
              <a:t>Provides clear direction about resuscitation status.</a:t>
            </a:r>
          </a:p>
          <a:p>
            <a:pPr eaLnBrk="1" hangingPunct="1">
              <a:buFont typeface="Arial" pitchFamily="34" charset="0"/>
              <a:buChar char="•"/>
            </a:pPr>
            <a:endParaRPr lang="en-US" dirty="0"/>
          </a:p>
          <a:p>
            <a:pPr eaLnBrk="1" hangingPunct="1">
              <a:buFont typeface="Arial" pitchFamily="34" charset="0"/>
              <a:buChar char="•"/>
            </a:pPr>
            <a:r>
              <a:rPr lang="en-US" dirty="0"/>
              <a:t>May be used to limit treatment or express desire for full treatment.</a:t>
            </a:r>
          </a:p>
          <a:p>
            <a:pPr eaLnBrk="1" hangingPunct="1">
              <a:buFont typeface="Arial" pitchFamily="34" charset="0"/>
              <a:buChar char="•"/>
            </a:pPr>
            <a:endParaRPr lang="en-US" dirty="0"/>
          </a:p>
          <a:p>
            <a:pPr eaLnBrk="1" hangingPunct="1">
              <a:buFont typeface="Arial" pitchFamily="34" charset="0"/>
              <a:buChar char="•"/>
            </a:pPr>
            <a:r>
              <a:rPr lang="en-US" dirty="0"/>
              <a:t>Includes clear directions about other interventions &amp; life-sustaining treatments.</a:t>
            </a:r>
          </a:p>
          <a:p>
            <a:pPr eaLnBrk="1" hangingPunct="1">
              <a:lnSpc>
                <a:spcPct val="90000"/>
              </a:lnSpc>
              <a:buFont typeface="Arial" pitchFamily="34" charset="0"/>
              <a:buChar char="•"/>
            </a:pPr>
            <a:endParaRPr lang="en-US" dirty="0"/>
          </a:p>
          <a:p>
            <a:pPr eaLnBrk="1" hangingPunct="1">
              <a:lnSpc>
                <a:spcPct val="90000"/>
              </a:lnSpc>
              <a:buFont typeface="Arial" pitchFamily="34" charset="0"/>
              <a:buChar char="•"/>
            </a:pPr>
            <a:endParaRPr lang="en-US" dirty="0"/>
          </a:p>
          <a:p>
            <a:pPr eaLnBrk="1" hangingPunct="1">
              <a:spcBef>
                <a:spcPct val="0"/>
              </a:spcBef>
              <a:buFont typeface="Arial" pitchFamily="34" charset="0"/>
              <a:buChar char="•"/>
            </a:pPr>
            <a:r>
              <a:rPr lang="en-US" baseline="0" dirty="0"/>
              <a:t>.</a:t>
            </a:r>
            <a:endParaRPr lang="en-US" dirty="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92B848-5B83-4E63-8F48-E60462E957DA}" type="slidenum">
              <a:rPr lang="en-US"/>
              <a:pPr fontAlgn="base">
                <a:spcBef>
                  <a:spcPct val="0"/>
                </a:spcBef>
                <a:spcAft>
                  <a:spcPct val="0"/>
                </a:spcAft>
                <a:defRPr/>
              </a:pPr>
              <a:t>39</a:t>
            </a:fld>
            <a:endParaRPr lang="en-US"/>
          </a:p>
        </p:txBody>
      </p:sp>
    </p:spTree>
    <p:extLst>
      <p:ext uri="{BB962C8B-B14F-4D97-AF65-F5344CB8AC3E}">
        <p14:creationId xmlns:p14="http://schemas.microsoft.com/office/powerpoint/2010/main" val="714628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defTabSz="942210" fontAlgn="base">
              <a:spcBef>
                <a:spcPct val="0"/>
              </a:spcBef>
              <a:spcAft>
                <a:spcPct val="0"/>
              </a:spcAft>
              <a:defRPr/>
            </a:pPr>
            <a:r>
              <a:rPr lang="en-US" dirty="0"/>
              <a:t>TPOPP</a:t>
            </a:r>
            <a:r>
              <a:rPr lang="en-US" baseline="0" dirty="0"/>
              <a:t> form allows an individual to communicate a wide of preferences.</a:t>
            </a:r>
          </a:p>
          <a:p>
            <a:pPr defTabSz="942210" fontAlgn="base">
              <a:spcBef>
                <a:spcPct val="0"/>
              </a:spcBef>
              <a:spcAft>
                <a:spcPct val="0"/>
              </a:spcAft>
              <a:defRPr/>
            </a:pPr>
            <a:endParaRPr lang="en-US" baseline="0" dirty="0"/>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2E7E2E-96FE-4D03-B5C7-DA89BF9A962E}" type="slidenum">
              <a:rPr lang="en-US"/>
              <a:pPr fontAlgn="base">
                <a:spcBef>
                  <a:spcPct val="0"/>
                </a:spcBef>
                <a:spcAft>
                  <a:spcPct val="0"/>
                </a:spcAft>
                <a:defRPr/>
              </a:pPr>
              <a:t>40</a:t>
            </a:fld>
            <a:endParaRPr lang="en-US"/>
          </a:p>
        </p:txBody>
      </p:sp>
    </p:spTree>
    <p:extLst>
      <p:ext uri="{BB962C8B-B14F-4D97-AF65-F5344CB8AC3E}">
        <p14:creationId xmlns:p14="http://schemas.microsoft.com/office/powerpoint/2010/main" val="2453449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A0D6A6-F5F3-4CE0-B8D3-4F0A2D2B7BF0}" type="slidenum">
              <a:rPr lang="en-US"/>
              <a:pPr fontAlgn="base">
                <a:spcBef>
                  <a:spcPct val="0"/>
                </a:spcBef>
                <a:spcAft>
                  <a:spcPct val="0"/>
                </a:spcAft>
                <a:defRPr/>
              </a:pPr>
              <a:t>41</a:t>
            </a:fld>
            <a:endParaRPr lang="en-US"/>
          </a:p>
        </p:txBody>
      </p:sp>
    </p:spTree>
    <p:extLst>
      <p:ext uri="{BB962C8B-B14F-4D97-AF65-F5344CB8AC3E}">
        <p14:creationId xmlns:p14="http://schemas.microsoft.com/office/powerpoint/2010/main" val="998263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D1E41F-27CA-4E94-8A6F-E2207ABA5B3B}" type="slidenum">
              <a:rPr lang="en-US" smtClean="0"/>
              <a:t>44</a:t>
            </a:fld>
            <a:endParaRPr lang="en-US"/>
          </a:p>
        </p:txBody>
      </p:sp>
    </p:spTree>
    <p:extLst>
      <p:ext uri="{BB962C8B-B14F-4D97-AF65-F5344CB8AC3E}">
        <p14:creationId xmlns:p14="http://schemas.microsoft.com/office/powerpoint/2010/main" val="2678006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Challenges…building the team takes time.  Maintaining the goals of the committee is hard.  Need </a:t>
            </a:r>
            <a:r>
              <a:rPr lang="en-US" dirty="0" err="1"/>
              <a:t>chapions</a:t>
            </a:r>
            <a:r>
              <a:rPr lang="en-US" dirty="0"/>
              <a:t> at hospital settings, transitional clinics, those treat the patient population that need serious illness conversations.</a:t>
            </a:r>
          </a:p>
        </p:txBody>
      </p:sp>
      <p:sp>
        <p:nvSpPr>
          <p:cNvPr id="4" name="Slide Number Placeholder 3"/>
          <p:cNvSpPr>
            <a:spLocks noGrp="1"/>
          </p:cNvSpPr>
          <p:nvPr>
            <p:ph type="sldNum" sz="quarter" idx="5"/>
          </p:nvPr>
        </p:nvSpPr>
        <p:spPr/>
        <p:txBody>
          <a:bodyPr/>
          <a:lstStyle/>
          <a:p>
            <a:fld id="{CDD1E41F-27CA-4E94-8A6F-E2207ABA5B3B}" type="slidenum">
              <a:rPr lang="en-US" smtClean="0"/>
              <a:t>45</a:t>
            </a:fld>
            <a:endParaRPr lang="en-US"/>
          </a:p>
        </p:txBody>
      </p:sp>
    </p:spTree>
    <p:extLst>
      <p:ext uri="{BB962C8B-B14F-4D97-AF65-F5344CB8AC3E}">
        <p14:creationId xmlns:p14="http://schemas.microsoft.com/office/powerpoint/2010/main" val="225388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Two REASONS a constructed conversation can assist with care planning</a:t>
            </a:r>
          </a:p>
          <a:p>
            <a:pPr>
              <a:lnSpc>
                <a:spcPct val="107000"/>
              </a:lnSpc>
              <a:spcAft>
                <a:spcPts val="809"/>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b="1" dirty="0">
                <a:latin typeface="Calibri" panose="020F0502020204030204" pitchFamily="34" charset="0"/>
                <a:ea typeface="Calibri" panose="020F0502020204030204" pitchFamily="34" charset="0"/>
                <a:cs typeface="Times New Roman" panose="02020603050405020304" pitchFamily="18" charset="0"/>
              </a:rPr>
              <a:t>The Serious Illness Conversation Guide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shows best practices.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Serious Illness guide leads us thru a systematic method of discussing the patients needs, values, expectations which help guide decision making and caregiving.</a:t>
            </a:r>
          </a:p>
          <a:p>
            <a:pPr>
              <a:lnSpc>
                <a:spcPct val="107000"/>
              </a:lnSpc>
              <a:spcAft>
                <a:spcPts val="809"/>
              </a:spcAft>
            </a:pP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Discussing goals of care including the following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Sharing prognostic information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Eliciting decision-making preferences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Understanding fears and goals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Exploring views on trade-offs and impaired function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Wishes for family involvement</a:t>
            </a:r>
            <a:endParaRPr lang="en-US" dirty="0"/>
          </a:p>
        </p:txBody>
      </p:sp>
      <p:sp>
        <p:nvSpPr>
          <p:cNvPr id="4" name="Slide Number Placeholder 3"/>
          <p:cNvSpPr>
            <a:spLocks noGrp="1"/>
          </p:cNvSpPr>
          <p:nvPr>
            <p:ph type="sldNum" sz="quarter" idx="5"/>
          </p:nvPr>
        </p:nvSpPr>
        <p:spPr/>
        <p:txBody>
          <a:bodyPr/>
          <a:lstStyle/>
          <a:p>
            <a:fld id="{CDD1E41F-27CA-4E94-8A6F-E2207ABA5B3B}" type="slidenum">
              <a:rPr lang="en-US" smtClean="0"/>
              <a:t>5</a:t>
            </a:fld>
            <a:endParaRPr lang="en-US"/>
          </a:p>
        </p:txBody>
      </p:sp>
    </p:spTree>
    <p:extLst>
      <p:ext uri="{BB962C8B-B14F-4D97-AF65-F5344CB8AC3E}">
        <p14:creationId xmlns:p14="http://schemas.microsoft.com/office/powerpoint/2010/main" val="103673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3E9FA2D-C833-4160-8672-0E1ED7908E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86948BC-EC7F-4C72-AD74-8A5E24208F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370" indent="-173370">
              <a:lnSpc>
                <a:spcPct val="90000"/>
              </a:lnSpc>
            </a:pPr>
            <a:r>
              <a:rPr lang="en-US" altLang="en-US" dirty="0">
                <a:ea typeface="ＭＳ Ｐゴシック" panose="020B0600070205080204" pitchFamily="34" charset="-128"/>
              </a:rPr>
              <a:t>Roy is 71 </a:t>
            </a:r>
            <a:r>
              <a:rPr lang="en-US" altLang="en-US" dirty="0" err="1">
                <a:ea typeface="ＭＳ Ｐゴシック" panose="020B0600070205080204" pitchFamily="34" charset="-128"/>
              </a:rPr>
              <a:t>y.o</a:t>
            </a:r>
            <a:r>
              <a:rPr lang="en-US" altLang="en-US" dirty="0">
                <a:ea typeface="ＭＳ Ｐゴシック" panose="020B0600070205080204" pitchFamily="34" charset="-128"/>
              </a:rPr>
              <a:t>. with severe COPD and mild dementia who moved to a SNF after recent hospital treatment for pneumonia.</a:t>
            </a:r>
          </a:p>
          <a:p>
            <a:pPr marL="173370" indent="-173370">
              <a:lnSpc>
                <a:spcPct val="90000"/>
              </a:lnSpc>
            </a:pPr>
            <a:r>
              <a:rPr lang="en-US" altLang="en-US" dirty="0">
                <a:ea typeface="ＭＳ Ｐゴシック" panose="020B0600070205080204" pitchFamily="34" charset="-128"/>
              </a:rPr>
              <a:t>Roy developed increasing shortness of breath and mental status change during the night.</a:t>
            </a:r>
          </a:p>
          <a:p>
            <a:pPr marL="173370" indent="-173370">
              <a:lnSpc>
                <a:spcPct val="90000"/>
              </a:lnSpc>
            </a:pPr>
            <a:r>
              <a:rPr lang="en-US" altLang="en-US" dirty="0">
                <a:ea typeface="ＭＳ Ｐゴシック" panose="020B0600070205080204" pitchFamily="34" charset="-128"/>
              </a:rPr>
              <a:t>The skilled care nursing staff called EMS when resident was not responding.  </a:t>
            </a:r>
            <a:r>
              <a:rPr lang="en-US" altLang="en-US" sz="1100" dirty="0">
                <a:ea typeface="ＭＳ Ｐゴシック" panose="020B0600070205080204" pitchFamily="34" charset="-128"/>
              </a:rPr>
              <a:t>(RR 8/min, O</a:t>
            </a:r>
            <a:r>
              <a:rPr lang="en-US" altLang="en-US" sz="1100" baseline="-25000" dirty="0">
                <a:ea typeface="ＭＳ Ｐゴシック" panose="020B0600070205080204" pitchFamily="34" charset="-128"/>
              </a:rPr>
              <a:t>2</a:t>
            </a:r>
            <a:r>
              <a:rPr lang="en-US" altLang="en-US" sz="1100" dirty="0">
                <a:ea typeface="ＭＳ Ｐゴシック" panose="020B0600070205080204" pitchFamily="34" charset="-128"/>
              </a:rPr>
              <a:t> saturation 79% on room air)</a:t>
            </a:r>
          </a:p>
          <a:p>
            <a:pPr marL="173370" indent="-173370">
              <a:lnSpc>
                <a:spcPct val="90000"/>
              </a:lnSpc>
            </a:pPr>
            <a:r>
              <a:rPr lang="en-US" altLang="en-US" dirty="0">
                <a:ea typeface="ＭＳ Ｐゴシック" panose="020B0600070205080204" pitchFamily="34" charset="-128"/>
              </a:rPr>
              <a:t>The resident recently discussed his wish to “not be kept alive by machines” and “to die in peace” with the nurse but this was not documented nor communicated to EMS.</a:t>
            </a:r>
          </a:p>
          <a:p>
            <a:pPr marL="173370" indent="-173370">
              <a:lnSpc>
                <a:spcPct val="90000"/>
              </a:lnSpc>
            </a:pPr>
            <a:r>
              <a:rPr lang="en-US" altLang="en-US" dirty="0">
                <a:ea typeface="ＭＳ Ｐゴシック" panose="020B0600070205080204" pitchFamily="34" charset="-128"/>
              </a:rPr>
              <a:t>Roy had appointed his out-of-state daughter as DPOAHC, but had no specific requests or wishes documented in the chart</a:t>
            </a:r>
          </a:p>
          <a:p>
            <a:pPr marL="173370" indent="-173370">
              <a:lnSpc>
                <a:spcPct val="90000"/>
              </a:lnSpc>
            </a:pPr>
            <a:r>
              <a:rPr lang="en-US" altLang="en-US" dirty="0">
                <a:ea typeface="ＭＳ Ｐゴシック" panose="020B0600070205080204" pitchFamily="34" charset="-128"/>
              </a:rPr>
              <a:t>Although  a DNR was considered, the social worker was awaiting a conversation with Roy’s daughter. There were no treatment directions for respiratory failure. The EMS team inserted nasal pharyngeal airway, administered supplemental oxygen and transported resident to hospital.</a:t>
            </a:r>
          </a:p>
          <a:p>
            <a:pPr marL="173370" indent="-173370">
              <a:lnSpc>
                <a:spcPct val="90000"/>
              </a:lnSpc>
            </a:pPr>
            <a:endParaRPr lang="en-US" altLang="en-US" dirty="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45C52C5C-9ED3-4223-A754-829422D89E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788BED-3746-4648-86CD-74403DC86623}" type="slidenum">
              <a:rPr lang="en-US" altLang="en-US" smtClean="0"/>
              <a:pPr/>
              <a:t>7</a:t>
            </a:fld>
            <a:endParaRPr lang="en-US" altLang="en-US"/>
          </a:p>
        </p:txBody>
      </p:sp>
    </p:spTree>
    <p:extLst>
      <p:ext uri="{BB962C8B-B14F-4D97-AF65-F5344CB8AC3E}">
        <p14:creationId xmlns:p14="http://schemas.microsoft.com/office/powerpoint/2010/main" val="302835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75C0D41-933A-4353-8691-FE9C2FA861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5E22C4B-29F7-471D-A1F2-FE0514949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the ER, Roy was unresponsive and hypoxic despite supplemental oxygen. His Chest X-ray showed large lung volumes without consolidation. Arterial blood gases showed marked respiratory acidosis. Roy was intubated and transferred to the ICU. </a:t>
            </a:r>
          </a:p>
          <a:p>
            <a:endParaRPr lang="en-US" altLang="en-US" dirty="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DAC260C6-4DBA-4AA6-A588-D3317D7451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7421D5-18F3-4F3A-8A95-A6BFADC68DAC}" type="slidenum">
              <a:rPr lang="en-US" altLang="en-US" smtClean="0"/>
              <a:pPr/>
              <a:t>8</a:t>
            </a:fld>
            <a:endParaRPr lang="en-US" altLang="en-US"/>
          </a:p>
        </p:txBody>
      </p:sp>
    </p:spTree>
    <p:extLst>
      <p:ext uri="{BB962C8B-B14F-4D97-AF65-F5344CB8AC3E}">
        <p14:creationId xmlns:p14="http://schemas.microsoft.com/office/powerpoint/2010/main" val="69218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D97CAAF-12CA-4B4C-BDDA-6A18EE9124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7B58AEC-B98C-4C4D-87F4-F609897BC840}"/>
              </a:ext>
            </a:extLst>
          </p:cNvPr>
          <p:cNvSpPr>
            <a:spLocks noGrp="1"/>
          </p:cNvSpPr>
          <p:nvPr>
            <p:ph type="body" idx="1"/>
          </p:nvPr>
        </p:nvSpPr>
        <p:spPr/>
        <p:txBody>
          <a:bodyPr/>
          <a:lstStyle/>
          <a:p>
            <a:pPr marL="173370" indent="-173370">
              <a:lnSpc>
                <a:spcPct val="90000"/>
              </a:lnSpc>
              <a:defRPr/>
            </a:pPr>
            <a:endParaRPr lang="en-US" dirty="0"/>
          </a:p>
          <a:p>
            <a:pPr>
              <a:defRPr/>
            </a:pPr>
            <a:r>
              <a:rPr lang="en-US" dirty="0"/>
              <a:t>Roy’s daughter was contacted and was making plans to come but she wouldn’t be able to arrive for another day.</a:t>
            </a:r>
          </a:p>
          <a:p>
            <a:pPr>
              <a:defRPr/>
            </a:pPr>
            <a:r>
              <a:rPr lang="en-US" dirty="0"/>
              <a:t>She informed staff that Roy wouldn’t want life-support but she wanted to come to the hospital before making any further decisions. </a:t>
            </a:r>
          </a:p>
          <a:p>
            <a:pPr>
              <a:defRPr/>
            </a:pPr>
            <a:r>
              <a:rPr lang="en-US" dirty="0"/>
              <a:t>Over next days, Roy became more responsive but remained confused.</a:t>
            </a:r>
          </a:p>
          <a:p>
            <a:pPr>
              <a:defRPr/>
            </a:pPr>
            <a:r>
              <a:rPr lang="en-US" dirty="0"/>
              <a:t>With his daughter at the bedside, Roy became agitated and restless, pulling on ET tube. His daughter was distressed that her father’s wishes were not followed.  Finally a decision was made to sign a DNR and extubate Roy.</a:t>
            </a:r>
          </a:p>
          <a:p>
            <a:pPr>
              <a:defRPr/>
            </a:pPr>
            <a:endParaRPr lang="en-US" dirty="0"/>
          </a:p>
          <a:p>
            <a:pPr>
              <a:defRPr/>
            </a:pPr>
            <a:endParaRPr lang="en-US" dirty="0"/>
          </a:p>
          <a:p>
            <a:pPr marL="173370" indent="-173370">
              <a:defRPr/>
            </a:pPr>
            <a:endParaRPr lang="en-US" dirty="0"/>
          </a:p>
        </p:txBody>
      </p:sp>
      <p:sp>
        <p:nvSpPr>
          <p:cNvPr id="38916" name="Slide Number Placeholder 3">
            <a:extLst>
              <a:ext uri="{FF2B5EF4-FFF2-40B4-BE49-F238E27FC236}">
                <a16:creationId xmlns:a16="http://schemas.microsoft.com/office/drawing/2014/main" id="{A5C03B7F-3B42-4A7A-97BD-1A66210126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D989C9-5475-4473-A30D-29F6B4291ECF}" type="slidenum">
              <a:rPr lang="en-US" altLang="en-US" smtClean="0"/>
              <a:pPr/>
              <a:t>9</a:t>
            </a:fld>
            <a:endParaRPr lang="en-US" altLang="en-US"/>
          </a:p>
        </p:txBody>
      </p:sp>
    </p:spTree>
    <p:extLst>
      <p:ext uri="{BB962C8B-B14F-4D97-AF65-F5344CB8AC3E}">
        <p14:creationId xmlns:p14="http://schemas.microsoft.com/office/powerpoint/2010/main" val="93052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173CC74-D1C8-41FE-9B4D-CD0CACD2E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7BE8441-F8FB-42B8-905C-79ED327659EB}"/>
              </a:ext>
            </a:extLst>
          </p:cNvPr>
          <p:cNvSpPr>
            <a:spLocks noGrp="1"/>
          </p:cNvSpPr>
          <p:nvPr>
            <p:ph type="body" idx="1"/>
          </p:nvPr>
        </p:nvSpPr>
        <p:spPr/>
        <p:txBody>
          <a:bodyPr/>
          <a:lstStyle/>
          <a:p>
            <a:pPr marL="173370" indent="-173370">
              <a:defRPr/>
            </a:pPr>
            <a:r>
              <a:rPr lang="en-US" dirty="0"/>
              <a:t>After the ET tube was removed, Roy calmed. Plans were made to transfer Roy back to the SNF. But after two days in the SNF, Roy died.</a:t>
            </a:r>
          </a:p>
          <a:p>
            <a:pPr marL="173370" indent="-173370">
              <a:defRPr/>
            </a:pPr>
            <a:endParaRPr lang="en-US" dirty="0"/>
          </a:p>
          <a:p>
            <a:pPr marL="173370" indent="-173370">
              <a:defRPr/>
            </a:pPr>
            <a:r>
              <a:rPr lang="en-US" dirty="0"/>
              <a:t>	WHAT HAPPENED HERE?    WHAT DID ROY WANT?    </a:t>
            </a:r>
          </a:p>
          <a:p>
            <a:pPr marL="173370" indent="-173370">
              <a:defRPr/>
            </a:pPr>
            <a:r>
              <a:rPr lang="en-US" dirty="0"/>
              <a:t>ELDERS “FOUND DOWN” ARE TREATED WHEN WE DON’T KNOW WHAT THEY WANTED.</a:t>
            </a:r>
          </a:p>
          <a:p>
            <a:pPr marL="173370" indent="-173370">
              <a:defRPr/>
            </a:pPr>
            <a:endParaRPr lang="en-US" dirty="0"/>
          </a:p>
          <a:p>
            <a:pPr marL="369214" lvl="2" indent="-258451">
              <a:spcBef>
                <a:spcPts val="404"/>
              </a:spcBef>
              <a:buClr>
                <a:schemeClr val="accent1"/>
              </a:buClr>
              <a:buSzPct val="68000"/>
              <a:defRPr/>
            </a:pPr>
            <a:endParaRPr lang="en-US" sz="1800" dirty="0"/>
          </a:p>
          <a:p>
            <a:pPr marL="369214" lvl="2" indent="-258451">
              <a:spcBef>
                <a:spcPts val="404"/>
              </a:spcBef>
              <a:buClr>
                <a:schemeClr val="accent1"/>
              </a:buClr>
              <a:buSzPct val="68000"/>
              <a:buFont typeface="Wingdings 3" pitchFamily="18" charset="2"/>
              <a:buChar char=""/>
              <a:defRPr/>
            </a:pPr>
            <a:r>
              <a:rPr lang="en-US" sz="1800" dirty="0"/>
              <a:t>Adapted from Lynn, J &amp; Goldstein, N.E. (2003), </a:t>
            </a:r>
          </a:p>
          <a:p>
            <a:pPr marL="369214" lvl="2" indent="-258451">
              <a:spcBef>
                <a:spcPts val="404"/>
              </a:spcBef>
              <a:buClr>
                <a:schemeClr val="accent1"/>
              </a:buClr>
              <a:buSzPct val="68000"/>
              <a:defRPr/>
            </a:pPr>
            <a:r>
              <a:rPr lang="en-US" sz="1800" dirty="0"/>
              <a:t>Advance care planning for fatal chronic illness: avoiding commonplace errors and unwarranted suffering </a:t>
            </a:r>
            <a:r>
              <a:rPr lang="en-US" sz="1800" i="1" dirty="0"/>
              <a:t>Annals of Internal Medicine 138 </a:t>
            </a:r>
            <a:r>
              <a:rPr lang="en-US" sz="1800" dirty="0"/>
              <a:t>(10), 812-818 </a:t>
            </a:r>
          </a:p>
          <a:p>
            <a:pPr eaLnBrk="1" hangingPunct="1">
              <a:lnSpc>
                <a:spcPct val="90000"/>
              </a:lnSpc>
              <a:buFont typeface="Arial" pitchFamily="34" charset="0"/>
              <a:buNone/>
              <a:defRPr/>
            </a:pPr>
            <a:endParaRPr lang="en-US" i="1" dirty="0"/>
          </a:p>
          <a:p>
            <a:pPr>
              <a:defRPr/>
            </a:pPr>
            <a:endParaRPr lang="en-US" dirty="0"/>
          </a:p>
        </p:txBody>
      </p:sp>
      <p:sp>
        <p:nvSpPr>
          <p:cNvPr id="40964" name="Slide Number Placeholder 3">
            <a:extLst>
              <a:ext uri="{FF2B5EF4-FFF2-40B4-BE49-F238E27FC236}">
                <a16:creationId xmlns:a16="http://schemas.microsoft.com/office/drawing/2014/main" id="{0E81C0FC-3DBA-47DC-97D7-B88F3E576A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271" indent="-288950">
              <a:defRPr>
                <a:solidFill>
                  <a:schemeClr val="tx1"/>
                </a:solidFill>
                <a:latin typeface="Arial" panose="020B0604020202020204" pitchFamily="34" charset="0"/>
                <a:cs typeface="Arial" panose="020B0604020202020204" pitchFamily="34" charset="0"/>
              </a:defRPr>
            </a:lvl2pPr>
            <a:lvl3pPr marL="1155802" indent="-231160">
              <a:defRPr>
                <a:solidFill>
                  <a:schemeClr val="tx1"/>
                </a:solidFill>
                <a:latin typeface="Arial" panose="020B0604020202020204" pitchFamily="34" charset="0"/>
                <a:cs typeface="Arial" panose="020B0604020202020204" pitchFamily="34" charset="0"/>
              </a:defRPr>
            </a:lvl3pPr>
            <a:lvl4pPr marL="1618122" indent="-231160">
              <a:defRPr>
                <a:solidFill>
                  <a:schemeClr val="tx1"/>
                </a:solidFill>
                <a:latin typeface="Arial" panose="020B0604020202020204" pitchFamily="34" charset="0"/>
                <a:cs typeface="Arial" panose="020B0604020202020204" pitchFamily="34" charset="0"/>
              </a:defRPr>
            </a:lvl4pPr>
            <a:lvl5pPr marL="2080443" indent="-23116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B15EAC-BB65-45F2-81A5-28ABF26C7E6C}" type="slidenum">
              <a:rPr lang="en-US" altLang="en-US" smtClean="0"/>
              <a:pPr/>
              <a:t>10</a:t>
            </a:fld>
            <a:endParaRPr lang="en-US" altLang="en-US"/>
          </a:p>
        </p:txBody>
      </p:sp>
    </p:spTree>
    <p:extLst>
      <p:ext uri="{BB962C8B-B14F-4D97-AF65-F5344CB8AC3E}">
        <p14:creationId xmlns:p14="http://schemas.microsoft.com/office/powerpoint/2010/main" val="136278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change this scenario:</a:t>
            </a:r>
          </a:p>
          <a:p>
            <a:r>
              <a:rPr lang="en-US" dirty="0"/>
              <a:t>How could Roy’s treatment been better?   NOT been admitted to hospital.  NOT intubated.  DNR in the Skilled Nursing Facility</a:t>
            </a:r>
          </a:p>
        </p:txBody>
      </p:sp>
      <p:sp>
        <p:nvSpPr>
          <p:cNvPr id="4" name="Slide Number Placeholder 3"/>
          <p:cNvSpPr>
            <a:spLocks noGrp="1"/>
          </p:cNvSpPr>
          <p:nvPr>
            <p:ph type="sldNum" sz="quarter" idx="5"/>
          </p:nvPr>
        </p:nvSpPr>
        <p:spPr/>
        <p:txBody>
          <a:bodyPr/>
          <a:lstStyle/>
          <a:p>
            <a:fld id="{CDD1E41F-27CA-4E94-8A6F-E2207ABA5B3B}" type="slidenum">
              <a:rPr lang="en-US" smtClean="0"/>
              <a:t>12</a:t>
            </a:fld>
            <a:endParaRPr lang="en-US"/>
          </a:p>
        </p:txBody>
      </p:sp>
    </p:spTree>
    <p:extLst>
      <p:ext uri="{BB962C8B-B14F-4D97-AF65-F5344CB8AC3E}">
        <p14:creationId xmlns:p14="http://schemas.microsoft.com/office/powerpoint/2010/main" val="16640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Ethical principals of “DO NO HARM”   and BENEFICENCE – do what is a benefit to the patient.</a:t>
            </a:r>
          </a:p>
          <a:p>
            <a:endParaRPr lang="en-US" dirty="0"/>
          </a:p>
        </p:txBody>
      </p:sp>
      <p:sp>
        <p:nvSpPr>
          <p:cNvPr id="4" name="Slide Number Placeholder 3"/>
          <p:cNvSpPr>
            <a:spLocks noGrp="1"/>
          </p:cNvSpPr>
          <p:nvPr>
            <p:ph type="sldNum" sz="quarter" idx="5"/>
          </p:nvPr>
        </p:nvSpPr>
        <p:spPr/>
        <p:txBody>
          <a:bodyPr/>
          <a:lstStyle/>
          <a:p>
            <a:fld id="{CDD1E41F-27CA-4E94-8A6F-E2207ABA5B3B}" type="slidenum">
              <a:rPr lang="en-US" smtClean="0"/>
              <a:t>13</a:t>
            </a:fld>
            <a:endParaRPr lang="en-US"/>
          </a:p>
        </p:txBody>
      </p:sp>
    </p:spTree>
    <p:extLst>
      <p:ext uri="{BB962C8B-B14F-4D97-AF65-F5344CB8AC3E}">
        <p14:creationId xmlns:p14="http://schemas.microsoft.com/office/powerpoint/2010/main" val="154134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9B8FF4-CAE0-407B-93B8-35E4CDA74835}"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98B3B-D290-4E4D-BEA8-7E1AABE149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99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B8FF4-CAE0-407B-93B8-35E4CDA74835}"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98B3B-D290-4E4D-BEA8-7E1AABE14928}" type="slidenum">
              <a:rPr lang="en-US" smtClean="0"/>
              <a:t>‹#›</a:t>
            </a:fld>
            <a:endParaRPr lang="en-US"/>
          </a:p>
        </p:txBody>
      </p:sp>
    </p:spTree>
    <p:extLst>
      <p:ext uri="{BB962C8B-B14F-4D97-AF65-F5344CB8AC3E}">
        <p14:creationId xmlns:p14="http://schemas.microsoft.com/office/powerpoint/2010/main" val="185303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B8FF4-CAE0-407B-93B8-35E4CDA74835}"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98B3B-D290-4E4D-BEA8-7E1AABE14928}" type="slidenum">
              <a:rPr lang="en-US" smtClean="0"/>
              <a:t>‹#›</a:t>
            </a:fld>
            <a:endParaRPr lang="en-US"/>
          </a:p>
        </p:txBody>
      </p:sp>
    </p:spTree>
    <p:extLst>
      <p:ext uri="{BB962C8B-B14F-4D97-AF65-F5344CB8AC3E}">
        <p14:creationId xmlns:p14="http://schemas.microsoft.com/office/powerpoint/2010/main" val="220340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B8FF4-CAE0-407B-93B8-35E4CDA74835}"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98B3B-D290-4E4D-BEA8-7E1AABE14928}" type="slidenum">
              <a:rPr lang="en-US" smtClean="0"/>
              <a:t>‹#›</a:t>
            </a:fld>
            <a:endParaRPr lang="en-US"/>
          </a:p>
        </p:txBody>
      </p:sp>
    </p:spTree>
    <p:extLst>
      <p:ext uri="{BB962C8B-B14F-4D97-AF65-F5344CB8AC3E}">
        <p14:creationId xmlns:p14="http://schemas.microsoft.com/office/powerpoint/2010/main" val="182937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9B8FF4-CAE0-407B-93B8-35E4CDA74835}"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98B3B-D290-4E4D-BEA8-7E1AABE149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24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9B8FF4-CAE0-407B-93B8-35E4CDA74835}"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98B3B-D290-4E4D-BEA8-7E1AABE14928}" type="slidenum">
              <a:rPr lang="en-US" smtClean="0"/>
              <a:t>‹#›</a:t>
            </a:fld>
            <a:endParaRPr lang="en-US"/>
          </a:p>
        </p:txBody>
      </p:sp>
    </p:spTree>
    <p:extLst>
      <p:ext uri="{BB962C8B-B14F-4D97-AF65-F5344CB8AC3E}">
        <p14:creationId xmlns:p14="http://schemas.microsoft.com/office/powerpoint/2010/main" val="71484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9B8FF4-CAE0-407B-93B8-35E4CDA74835}"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98B3B-D290-4E4D-BEA8-7E1AABE14928}" type="slidenum">
              <a:rPr lang="en-US" smtClean="0"/>
              <a:t>‹#›</a:t>
            </a:fld>
            <a:endParaRPr lang="en-US"/>
          </a:p>
        </p:txBody>
      </p:sp>
    </p:spTree>
    <p:extLst>
      <p:ext uri="{BB962C8B-B14F-4D97-AF65-F5344CB8AC3E}">
        <p14:creationId xmlns:p14="http://schemas.microsoft.com/office/powerpoint/2010/main" val="68688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9B8FF4-CAE0-407B-93B8-35E4CDA74835}"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98B3B-D290-4E4D-BEA8-7E1AABE14928}" type="slidenum">
              <a:rPr lang="en-US" smtClean="0"/>
              <a:t>‹#›</a:t>
            </a:fld>
            <a:endParaRPr lang="en-US"/>
          </a:p>
        </p:txBody>
      </p:sp>
    </p:spTree>
    <p:extLst>
      <p:ext uri="{BB962C8B-B14F-4D97-AF65-F5344CB8AC3E}">
        <p14:creationId xmlns:p14="http://schemas.microsoft.com/office/powerpoint/2010/main" val="295086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9B8FF4-CAE0-407B-93B8-35E4CDA74835}" type="datetimeFigureOut">
              <a:rPr lang="en-US" smtClean="0"/>
              <a:t>10/30/2020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A98B3B-D290-4E4D-BEA8-7E1AABE14928}" type="slidenum">
              <a:rPr lang="en-US" smtClean="0"/>
              <a:t>‹#›</a:t>
            </a:fld>
            <a:endParaRPr lang="en-US"/>
          </a:p>
        </p:txBody>
      </p:sp>
    </p:spTree>
    <p:extLst>
      <p:ext uri="{BB962C8B-B14F-4D97-AF65-F5344CB8AC3E}">
        <p14:creationId xmlns:p14="http://schemas.microsoft.com/office/powerpoint/2010/main" val="296939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9B8FF4-CAE0-407B-93B8-35E4CDA74835}" type="datetimeFigureOut">
              <a:rPr lang="en-US" smtClean="0"/>
              <a:t>10/30/2020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A98B3B-D290-4E4D-BEA8-7E1AABE14928}" type="slidenum">
              <a:rPr lang="en-US" smtClean="0"/>
              <a:t>‹#›</a:t>
            </a:fld>
            <a:endParaRPr lang="en-US"/>
          </a:p>
        </p:txBody>
      </p:sp>
    </p:spTree>
    <p:extLst>
      <p:ext uri="{BB962C8B-B14F-4D97-AF65-F5344CB8AC3E}">
        <p14:creationId xmlns:p14="http://schemas.microsoft.com/office/powerpoint/2010/main" val="429232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9B8FF4-CAE0-407B-93B8-35E4CDA74835}"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98B3B-D290-4E4D-BEA8-7E1AABE14928}" type="slidenum">
              <a:rPr lang="en-US" smtClean="0"/>
              <a:t>‹#›</a:t>
            </a:fld>
            <a:endParaRPr lang="en-US"/>
          </a:p>
        </p:txBody>
      </p:sp>
    </p:spTree>
    <p:extLst>
      <p:ext uri="{BB962C8B-B14F-4D97-AF65-F5344CB8AC3E}">
        <p14:creationId xmlns:p14="http://schemas.microsoft.com/office/powerpoint/2010/main" val="139808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9B8FF4-CAE0-407B-93B8-35E4CDA74835}" type="datetimeFigureOut">
              <a:rPr lang="en-US" smtClean="0"/>
              <a:t>10/30/2020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A98B3B-D290-4E4D-BEA8-7E1AABE1492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704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heconversation.com/heres-what-people-in-their-90s-really-think-about-death-58053"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Surgical_nursing"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talkaboutwhatmatters.or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riadnelabs/" TargetMode="External"/><Relationship Id="rId2" Type="http://schemas.openxmlformats.org/officeDocument/2006/relationships/hyperlink" Target="https://www.youtube.com/watch?v=fhwa9f5O_U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ienceblog.cancerresearchuk.org/2015/03/20/the-challenges-of-diagnosing-cancers-earlier-a-gps-perspective/" TargetMode="External"/><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hyperlink" Target="http://genmaspeaks.blogspot.com/2012_09_01_archive.html" TargetMode="Externa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olst.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www.geripal.org/2014/05/the-importance-of-language.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leadershipfreak.wordpress.com/2010/03/05/10-best-questions-ever"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EAC323-F2C6-4265-9812-1A30EECCCCF9}"/>
              </a:ext>
            </a:extLst>
          </p:cNvPr>
          <p:cNvSpPr>
            <a:spLocks noGrp="1"/>
          </p:cNvSpPr>
          <p:nvPr>
            <p:ph type="ctrTitle"/>
          </p:nvPr>
        </p:nvSpPr>
        <p:spPr>
          <a:xfrm>
            <a:off x="965201" y="643467"/>
            <a:ext cx="6255026" cy="5054008"/>
          </a:xfrm>
        </p:spPr>
        <p:txBody>
          <a:bodyPr anchor="ctr">
            <a:normAutofit/>
          </a:bodyPr>
          <a:lstStyle/>
          <a:p>
            <a:pPr algn="r"/>
            <a:r>
              <a:rPr lang="en-US" b="1" dirty="0">
                <a:solidFill>
                  <a:schemeClr val="tx2"/>
                </a:solidFill>
                <a:effectLst>
                  <a:outerShdw blurRad="38100" dist="38100" dir="2700000" algn="tl">
                    <a:srgbClr val="000000">
                      <a:alpha val="43137"/>
                    </a:srgbClr>
                  </a:outerShdw>
                </a:effectLst>
              </a:rPr>
              <a:t>HONORING WISHES FOR SERIOUS ILLNESS</a:t>
            </a:r>
          </a:p>
        </p:txBody>
      </p:sp>
      <p:sp>
        <p:nvSpPr>
          <p:cNvPr id="3" name="Subtitle 2">
            <a:extLst>
              <a:ext uri="{FF2B5EF4-FFF2-40B4-BE49-F238E27FC236}">
                <a16:creationId xmlns:a16="http://schemas.microsoft.com/office/drawing/2014/main" id="{9B184D9A-9859-472A-A869-4456F548795B}"/>
              </a:ext>
            </a:extLst>
          </p:cNvPr>
          <p:cNvSpPr>
            <a:spLocks noGrp="1"/>
          </p:cNvSpPr>
          <p:nvPr>
            <p:ph type="subTitle" idx="1"/>
          </p:nvPr>
        </p:nvSpPr>
        <p:spPr>
          <a:xfrm>
            <a:off x="7870995" y="643467"/>
            <a:ext cx="3341488" cy="5054008"/>
          </a:xfrm>
        </p:spPr>
        <p:txBody>
          <a:bodyPr anchor="ctr">
            <a:normAutofit/>
          </a:bodyPr>
          <a:lstStyle/>
          <a:p>
            <a:endParaRPr lang="en-US" b="1" dirty="0"/>
          </a:p>
          <a:p>
            <a:endParaRPr lang="en-US" b="1" dirty="0"/>
          </a:p>
        </p:txBody>
      </p:sp>
    </p:spTree>
    <p:extLst>
      <p:ext uri="{BB962C8B-B14F-4D97-AF65-F5344CB8AC3E}">
        <p14:creationId xmlns:p14="http://schemas.microsoft.com/office/powerpoint/2010/main" val="3352750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564F369-2EEB-43C3-9B61-87AA5D28DF45}"/>
              </a:ext>
            </a:extLst>
          </p:cNvPr>
          <p:cNvSpPr>
            <a:spLocks noGrp="1"/>
          </p:cNvSpPr>
          <p:nvPr>
            <p:ph type="title"/>
          </p:nvPr>
        </p:nvSpPr>
        <p:spPr>
          <a:xfrm>
            <a:off x="599704" y="689362"/>
            <a:ext cx="3200400" cy="834639"/>
          </a:xfrm>
        </p:spPr>
        <p:txBody>
          <a:bodyPr>
            <a:normAutofit fontScale="90000"/>
          </a:bodyPr>
          <a:lstStyle/>
          <a:p>
            <a:r>
              <a:rPr lang="en-US" altLang="en-US" b="1" dirty="0">
                <a:effectLst>
                  <a:outerShdw blurRad="38100" dist="38100" dir="2700000" algn="tl">
                    <a:srgbClr val="000000">
                      <a:alpha val="43137"/>
                    </a:srgbClr>
                  </a:outerShdw>
                </a:effectLst>
                <a:ea typeface="ＭＳ Ｐゴシック" panose="020B0600070205080204" pitchFamily="34" charset="-128"/>
              </a:rPr>
              <a:t>Change in the focus of care</a:t>
            </a:r>
          </a:p>
        </p:txBody>
      </p:sp>
      <p:pic>
        <p:nvPicPr>
          <p:cNvPr id="39939" name="Content Placeholder 4">
            <a:extLst>
              <a:ext uri="{FF2B5EF4-FFF2-40B4-BE49-F238E27FC236}">
                <a16:creationId xmlns:a16="http://schemas.microsoft.com/office/drawing/2014/main" id="{5B74CF2B-28CF-43D7-8C40-2AFE6D2D497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257800" y="854075"/>
            <a:ext cx="4833938" cy="3625850"/>
          </a:xfrm>
        </p:spPr>
      </p:pic>
      <p:sp>
        <p:nvSpPr>
          <p:cNvPr id="39940" name="Text Placeholder 3">
            <a:extLst>
              <a:ext uri="{FF2B5EF4-FFF2-40B4-BE49-F238E27FC236}">
                <a16:creationId xmlns:a16="http://schemas.microsoft.com/office/drawing/2014/main" id="{B3C53B70-7621-40EB-9DFF-B8FD040E859F}"/>
              </a:ext>
            </a:extLst>
          </p:cNvPr>
          <p:cNvSpPr>
            <a:spLocks noGrp="1"/>
          </p:cNvSpPr>
          <p:nvPr>
            <p:ph type="body" sz="half" idx="2"/>
          </p:nvPr>
        </p:nvSpPr>
        <p:spPr>
          <a:xfrm>
            <a:off x="473035" y="1524001"/>
            <a:ext cx="3008313" cy="4691063"/>
          </a:xfrm>
        </p:spPr>
        <p:txBody>
          <a:bodyPr>
            <a:normAutofit/>
          </a:bodyPr>
          <a:lstStyle/>
          <a:p>
            <a:endParaRPr lang="en-US" altLang="en-US" sz="2000" b="1" dirty="0">
              <a:ea typeface="ＭＳ Ｐゴシック" panose="020B0600070205080204" pitchFamily="34" charset="-128"/>
            </a:endParaRPr>
          </a:p>
          <a:p>
            <a:r>
              <a:rPr lang="en-US" altLang="en-US" sz="2000" b="1" dirty="0">
                <a:solidFill>
                  <a:schemeClr val="tx1"/>
                </a:solidFill>
                <a:ea typeface="ＭＳ Ｐゴシック" panose="020B0600070205080204" pitchFamily="34" charset="-128"/>
              </a:rPr>
              <a:t>After ET tube removed, Roy calms.</a:t>
            </a:r>
          </a:p>
          <a:p>
            <a:endParaRPr lang="en-US" altLang="en-US" sz="2000" b="1" dirty="0">
              <a:solidFill>
                <a:schemeClr val="tx1"/>
              </a:solidFill>
              <a:ea typeface="ＭＳ Ｐゴシック" panose="020B0600070205080204" pitchFamily="34" charset="-128"/>
            </a:endParaRPr>
          </a:p>
          <a:p>
            <a:r>
              <a:rPr lang="en-US" altLang="en-US" sz="2000" b="1" dirty="0">
                <a:solidFill>
                  <a:schemeClr val="tx1"/>
                </a:solidFill>
                <a:ea typeface="ＭＳ Ｐゴシック" panose="020B0600070205080204" pitchFamily="34" charset="-128"/>
              </a:rPr>
              <a:t>Plans are made to transfer Roy back to the SNF.</a:t>
            </a:r>
          </a:p>
          <a:p>
            <a:endParaRPr lang="en-US" altLang="en-US" sz="2000" b="1" dirty="0">
              <a:solidFill>
                <a:schemeClr val="tx1"/>
              </a:solidFill>
              <a:ea typeface="ＭＳ Ｐゴシック" panose="020B0600070205080204" pitchFamily="34" charset="-128"/>
            </a:endParaRPr>
          </a:p>
          <a:p>
            <a:r>
              <a:rPr lang="en-US" altLang="en-US" sz="2000" b="1" dirty="0">
                <a:solidFill>
                  <a:schemeClr val="tx1"/>
                </a:solidFill>
                <a:ea typeface="ＭＳ Ｐゴシック" panose="020B0600070205080204" pitchFamily="34" charset="-128"/>
              </a:rPr>
              <a:t>After two days at the SNF, Roy dies.</a:t>
            </a:r>
          </a:p>
          <a:p>
            <a:endParaRPr lang="en-US" altLang="en-US" dirty="0">
              <a:ea typeface="ＭＳ Ｐゴシック" panose="020B0600070205080204" pitchFamily="34" charset="-128"/>
            </a:endParaRPr>
          </a:p>
          <a:p>
            <a:pPr algn="ctr"/>
            <a:r>
              <a:rPr lang="en-US" altLang="en-US" sz="2000" b="1" dirty="0">
                <a:solidFill>
                  <a:schemeClr val="tx2"/>
                </a:solidFill>
                <a:effectLst>
                  <a:outerShdw blurRad="38100" dist="38100" dir="2700000" algn="tl">
                    <a:srgbClr val="000000">
                      <a:alpha val="43137"/>
                    </a:srgbClr>
                  </a:outerShdw>
                </a:effectLst>
                <a:ea typeface="ＭＳ Ｐゴシック" panose="020B0600070205080204" pitchFamily="34" charset="-128"/>
              </a:rPr>
              <a:t>Is this a familiar story?</a:t>
            </a:r>
          </a:p>
          <a:p>
            <a:endParaRPr lang="en-US" altLang="en-US" dirty="0">
              <a:solidFill>
                <a:srgbClr val="002060"/>
              </a:solidFill>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9941" name="TextBox 2">
            <a:extLst>
              <a:ext uri="{FF2B5EF4-FFF2-40B4-BE49-F238E27FC236}">
                <a16:creationId xmlns:a16="http://schemas.microsoft.com/office/drawing/2014/main" id="{DCAEB6B4-55F2-41DA-9839-83DB30CEDC27}"/>
              </a:ext>
            </a:extLst>
          </p:cNvPr>
          <p:cNvSpPr txBox="1">
            <a:spLocks noChangeArrowheads="1"/>
          </p:cNvSpPr>
          <p:nvPr/>
        </p:nvSpPr>
        <p:spPr bwMode="auto">
          <a:xfrm>
            <a:off x="5045869" y="4811487"/>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panose="020B0604020202020204" pitchFamily="34" charset="0"/>
              </a:rPr>
              <a:t>Adapted form Lynn, J &amp; Goldstein, N.E. (2003), Advance care planning for fatal chronic illness: Avoiding commonplace errors and unwarranted suffering. </a:t>
            </a:r>
            <a:r>
              <a:rPr lang="en-US" altLang="en-US" sz="1200" i="1" dirty="0">
                <a:latin typeface="Arial" panose="020B0604020202020204" pitchFamily="34" charset="0"/>
              </a:rPr>
              <a:t>Annals of Internal Medicine, 138</a:t>
            </a:r>
            <a:r>
              <a:rPr lang="en-US" altLang="en-US" sz="1200" dirty="0">
                <a:latin typeface="Arial" panose="020B0604020202020204" pitchFamily="34" charset="0"/>
              </a:rPr>
              <a:t>(10), 812-818.</a:t>
            </a:r>
          </a:p>
        </p:txBody>
      </p:sp>
    </p:spTree>
    <p:extLst>
      <p:ext uri="{BB962C8B-B14F-4D97-AF65-F5344CB8AC3E}">
        <p14:creationId xmlns:p14="http://schemas.microsoft.com/office/powerpoint/2010/main" val="272307041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5">
            <a:extLst>
              <a:ext uri="{FF2B5EF4-FFF2-40B4-BE49-F238E27FC236}">
                <a16:creationId xmlns:a16="http://schemas.microsoft.com/office/drawing/2014/main" id="{62B6F540-EAA3-40E8-9E17-7D3BB0EE2F81}"/>
              </a:ext>
            </a:extLst>
          </p:cNvPr>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br>
              <a:rPr lang="en-US"/>
            </a:br>
            <a:br>
              <a:rPr lang="en-US" sz="2600">
                <a:solidFill>
                  <a:prstClr val="black"/>
                </a:solidFill>
                <a:latin typeface="Arial" panose="020B0604020202020204" pitchFamily="34" charset="0"/>
                <a:cs typeface="Arial" panose="020B0604020202020204" pitchFamily="34" charset="0"/>
              </a:rPr>
            </a:br>
            <a:br>
              <a:rPr lang="en-US"/>
            </a:br>
            <a:endParaRPr lang="en-US" dirty="0"/>
          </a:p>
        </p:txBody>
      </p:sp>
      <p:sp>
        <p:nvSpPr>
          <p:cNvPr id="8" name="Content Placeholder 5">
            <a:extLst>
              <a:ext uri="{FF2B5EF4-FFF2-40B4-BE49-F238E27FC236}">
                <a16:creationId xmlns:a16="http://schemas.microsoft.com/office/drawing/2014/main" id="{B68D7064-E75F-46EE-87D6-ECC5624387F1}"/>
              </a:ext>
            </a:extLst>
          </p:cNvPr>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br>
              <a:rPr lang="en-US"/>
            </a:br>
            <a:br>
              <a:rPr lang="en-US" sz="2600">
                <a:solidFill>
                  <a:prstClr val="black"/>
                </a:solidFill>
                <a:latin typeface="Arial" panose="020B0604020202020204" pitchFamily="34" charset="0"/>
                <a:cs typeface="Arial" panose="020B0604020202020204" pitchFamily="34" charset="0"/>
              </a:rPr>
            </a:br>
            <a:br>
              <a:rPr lang="en-US"/>
            </a:br>
            <a:endParaRPr lang="en-US" dirty="0"/>
          </a:p>
        </p:txBody>
      </p:sp>
      <p:sp>
        <p:nvSpPr>
          <p:cNvPr id="9" name="Content Placeholder 5">
            <a:extLst>
              <a:ext uri="{FF2B5EF4-FFF2-40B4-BE49-F238E27FC236}">
                <a16:creationId xmlns:a16="http://schemas.microsoft.com/office/drawing/2014/main" id="{1BCB7751-490B-49BC-ADA4-8524FB506441}"/>
              </a:ext>
            </a:extLst>
          </p:cNvPr>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br>
              <a:rPr lang="en-US"/>
            </a:br>
            <a:br>
              <a:rPr lang="en-US" sz="2600">
                <a:solidFill>
                  <a:prstClr val="black"/>
                </a:solidFill>
                <a:latin typeface="Arial" panose="020B0604020202020204" pitchFamily="34" charset="0"/>
                <a:cs typeface="Arial" panose="020B0604020202020204" pitchFamily="34" charset="0"/>
              </a:rPr>
            </a:br>
            <a:br>
              <a:rPr lang="en-US"/>
            </a:br>
            <a:endParaRPr lang="en-US" dirty="0"/>
          </a:p>
        </p:txBody>
      </p:sp>
      <p:sp>
        <p:nvSpPr>
          <p:cNvPr id="10" name="Content Placeholder 5">
            <a:extLst>
              <a:ext uri="{FF2B5EF4-FFF2-40B4-BE49-F238E27FC236}">
                <a16:creationId xmlns:a16="http://schemas.microsoft.com/office/drawing/2014/main" id="{FA0ABDCC-CB44-4065-97B9-AADBB92B00D6}"/>
              </a:ext>
            </a:extLst>
          </p:cNvPr>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br>
              <a:rPr lang="en-US"/>
            </a:br>
            <a:br>
              <a:rPr lang="en-US" sz="2600">
                <a:solidFill>
                  <a:prstClr val="black"/>
                </a:solidFill>
                <a:latin typeface="Arial" panose="020B0604020202020204" pitchFamily="34" charset="0"/>
                <a:cs typeface="Arial" panose="020B0604020202020204" pitchFamily="34" charset="0"/>
              </a:rPr>
            </a:br>
            <a:br>
              <a:rPr lang="en-US"/>
            </a:br>
            <a:endParaRPr lang="en-US" dirty="0"/>
          </a:p>
        </p:txBody>
      </p:sp>
      <p:sp>
        <p:nvSpPr>
          <p:cNvPr id="5" name="Title 4">
            <a:extLst>
              <a:ext uri="{FF2B5EF4-FFF2-40B4-BE49-F238E27FC236}">
                <a16:creationId xmlns:a16="http://schemas.microsoft.com/office/drawing/2014/main" id="{8D7C5EF1-D107-44C6-A46C-F69981DAAA74}"/>
              </a:ext>
            </a:extLst>
          </p:cNvPr>
          <p:cNvSpPr>
            <a:spLocks noGrp="1"/>
          </p:cNvSpPr>
          <p:nvPr>
            <p:ph type="title"/>
          </p:nvPr>
        </p:nvSpPr>
        <p:spPr>
          <a:xfrm>
            <a:off x="492370" y="605896"/>
            <a:ext cx="3084844" cy="5646208"/>
          </a:xfrm>
        </p:spPr>
        <p:txBody>
          <a:bodyPr anchor="ctr">
            <a:normAutofit/>
          </a:bodyPr>
          <a:lstStyle/>
          <a:p>
            <a:r>
              <a:rPr lang="en-US" sz="3600" b="1" dirty="0">
                <a:solidFill>
                  <a:schemeClr val="tx1"/>
                </a:solidFill>
                <a:effectLst>
                  <a:outerShdw blurRad="38100" dist="38100" dir="2700000" algn="tl">
                    <a:srgbClr val="000000">
                      <a:alpha val="43137"/>
                    </a:srgbClr>
                  </a:outerShdw>
                </a:effectLst>
              </a:rPr>
              <a:t>Gap between what patients</a:t>
            </a:r>
            <a:r>
              <a:rPr lang="en-US" sz="3600" b="1" i="1" dirty="0">
                <a:solidFill>
                  <a:schemeClr val="tx1"/>
                </a:solidFill>
                <a:effectLst>
                  <a:outerShdw blurRad="38100" dist="38100" dir="2700000" algn="tl">
                    <a:srgbClr val="000000">
                      <a:alpha val="43137"/>
                    </a:srgbClr>
                  </a:outerShdw>
                </a:effectLst>
              </a:rPr>
              <a:t> want</a:t>
            </a:r>
            <a:r>
              <a:rPr lang="en-US" sz="3600" b="1" dirty="0">
                <a:solidFill>
                  <a:schemeClr val="tx1"/>
                </a:solidFill>
                <a:effectLst>
                  <a:outerShdw blurRad="38100" dist="38100" dir="2700000" algn="tl">
                    <a:srgbClr val="000000">
                      <a:alpha val="43137"/>
                    </a:srgbClr>
                  </a:outerShdw>
                </a:effectLst>
              </a:rPr>
              <a:t> and what they </a:t>
            </a:r>
            <a:r>
              <a:rPr lang="en-US" sz="3600" b="1" i="1" dirty="0">
                <a:solidFill>
                  <a:schemeClr val="tx1"/>
                </a:solidFill>
                <a:effectLst>
                  <a:outerShdw blurRad="38100" dist="38100" dir="2700000" algn="tl">
                    <a:srgbClr val="000000">
                      <a:alpha val="43137"/>
                    </a:srgbClr>
                  </a:outerShdw>
                </a:effectLst>
              </a:rPr>
              <a:t>get:</a:t>
            </a:r>
            <a:endParaRPr lang="en-US" sz="3600" b="1" dirty="0">
              <a:solidFill>
                <a:schemeClr val="tx1"/>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76A30672-E889-48B8-984D-2D987127D2FD}"/>
              </a:ext>
            </a:extLst>
          </p:cNvPr>
          <p:cNvSpPr>
            <a:spLocks noGrp="1"/>
          </p:cNvSpPr>
          <p:nvPr>
            <p:ph idx="1"/>
          </p:nvPr>
        </p:nvSpPr>
        <p:spPr>
          <a:xfrm>
            <a:off x="4549385" y="375286"/>
            <a:ext cx="6413663" cy="5646208"/>
          </a:xfrm>
        </p:spPr>
        <p:txBody>
          <a:bodyPr anchor="ctr">
            <a:normAutofit/>
          </a:bodyPr>
          <a:lstStyle/>
          <a:p>
            <a:pPr>
              <a:buFont typeface="Wingdings" panose="05000000000000000000" pitchFamily="2" charset="2"/>
              <a:buChar char="§"/>
            </a:pPr>
            <a:r>
              <a:rPr lang="en-US" sz="3200" b="1" dirty="0"/>
              <a:t>Patients with serious illness have priorities besides living longer.</a:t>
            </a:r>
          </a:p>
          <a:p>
            <a:pPr>
              <a:buFont typeface="Wingdings" panose="05000000000000000000" pitchFamily="2" charset="2"/>
              <a:buChar char="§"/>
            </a:pPr>
            <a:r>
              <a:rPr lang="en-US" sz="3200" b="1" dirty="0"/>
              <a:t>Symptom management and quality of life</a:t>
            </a:r>
          </a:p>
          <a:p>
            <a:pPr>
              <a:buFont typeface="Wingdings" panose="05000000000000000000" pitchFamily="2" charset="2"/>
              <a:buChar char="§"/>
            </a:pPr>
            <a:r>
              <a:rPr lang="en-US" sz="3200" b="1" dirty="0"/>
              <a:t>Sense of control and completion</a:t>
            </a:r>
          </a:p>
          <a:p>
            <a:pPr>
              <a:buFont typeface="Wingdings" panose="05000000000000000000" pitchFamily="2" charset="2"/>
              <a:buChar char="§"/>
            </a:pPr>
            <a:r>
              <a:rPr lang="en-US" sz="3200" b="1" dirty="0"/>
              <a:t>Strengthening relationships</a:t>
            </a:r>
          </a:p>
          <a:p>
            <a:pPr marL="0" indent="0">
              <a:buNone/>
            </a:pPr>
            <a:br>
              <a:rPr lang="en-US" dirty="0"/>
            </a:br>
            <a:r>
              <a:rPr lang="en-US" dirty="0"/>
              <a:t>Singer JAMA 1999; </a:t>
            </a:r>
            <a:r>
              <a:rPr lang="en-US" dirty="0" err="1"/>
              <a:t>Steinhauser</a:t>
            </a:r>
            <a:r>
              <a:rPr lang="en-US" dirty="0"/>
              <a:t> JAMA 2000; </a:t>
            </a:r>
            <a:r>
              <a:rPr lang="en-US" dirty="0" err="1"/>
              <a:t>Heyland</a:t>
            </a:r>
            <a:r>
              <a:rPr lang="en-US" dirty="0"/>
              <a:t> Palliative Medicine 2015</a:t>
            </a:r>
          </a:p>
        </p:txBody>
      </p:sp>
    </p:spTree>
    <p:extLst>
      <p:ext uri="{BB962C8B-B14F-4D97-AF65-F5344CB8AC3E}">
        <p14:creationId xmlns:p14="http://schemas.microsoft.com/office/powerpoint/2010/main" val="305035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5">
            <a:extLst>
              <a:ext uri="{FF2B5EF4-FFF2-40B4-BE49-F238E27FC236}">
                <a16:creationId xmlns:a16="http://schemas.microsoft.com/office/drawing/2014/main" id="{62B6F540-EAA3-40E8-9E17-7D3BB0EE2F81}"/>
              </a:ext>
            </a:extLst>
          </p:cNvPr>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b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br>
              <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8" name="Content Placeholder 5">
            <a:extLst>
              <a:ext uri="{FF2B5EF4-FFF2-40B4-BE49-F238E27FC236}">
                <a16:creationId xmlns:a16="http://schemas.microsoft.com/office/drawing/2014/main" id="{B68D7064-E75F-46EE-87D6-ECC5624387F1}"/>
              </a:ext>
            </a:extLst>
          </p:cNvPr>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b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br>
              <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9" name="Content Placeholder 5">
            <a:extLst>
              <a:ext uri="{FF2B5EF4-FFF2-40B4-BE49-F238E27FC236}">
                <a16:creationId xmlns:a16="http://schemas.microsoft.com/office/drawing/2014/main" id="{1BCB7751-490B-49BC-ADA4-8524FB506441}"/>
              </a:ext>
            </a:extLst>
          </p:cNvPr>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b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br>
              <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FA0ABDCC-CB44-4065-97B9-AADBB92B00D6}"/>
              </a:ext>
            </a:extLst>
          </p:cNvPr>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b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br>
              <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kumimoji="0" 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D7C5EF1-D107-44C6-A46C-F69981DAAA74}"/>
              </a:ext>
            </a:extLst>
          </p:cNvPr>
          <p:cNvSpPr>
            <a:spLocks noGrp="1"/>
          </p:cNvSpPr>
          <p:nvPr>
            <p:ph type="title"/>
          </p:nvPr>
        </p:nvSpPr>
        <p:spPr>
          <a:xfrm>
            <a:off x="492370" y="605896"/>
            <a:ext cx="3084844" cy="5646208"/>
          </a:xfrm>
        </p:spPr>
        <p:txBody>
          <a:bodyPr anchor="ctr">
            <a:normAutofit/>
          </a:bodyPr>
          <a:lstStyle/>
          <a:p>
            <a:r>
              <a:rPr lang="en-US" sz="3600" b="1" dirty="0">
                <a:solidFill>
                  <a:schemeClr val="tx1"/>
                </a:solidFill>
                <a:effectLst>
                  <a:outerShdw blurRad="38100" dist="38100" dir="2700000" algn="tl">
                    <a:srgbClr val="000000">
                      <a:alpha val="43137"/>
                    </a:srgbClr>
                  </a:outerShdw>
                </a:effectLst>
              </a:rPr>
              <a:t>Gap between what patients</a:t>
            </a:r>
            <a:r>
              <a:rPr lang="en-US" sz="3600" b="1" i="1" dirty="0">
                <a:solidFill>
                  <a:schemeClr val="tx1"/>
                </a:solidFill>
                <a:effectLst>
                  <a:outerShdw blurRad="38100" dist="38100" dir="2700000" algn="tl">
                    <a:srgbClr val="000000">
                      <a:alpha val="43137"/>
                    </a:srgbClr>
                  </a:outerShdw>
                </a:effectLst>
              </a:rPr>
              <a:t> want</a:t>
            </a:r>
            <a:r>
              <a:rPr lang="en-US" sz="3600" b="1" dirty="0">
                <a:solidFill>
                  <a:schemeClr val="tx1"/>
                </a:solidFill>
                <a:effectLst>
                  <a:outerShdw blurRad="38100" dist="38100" dir="2700000" algn="tl">
                    <a:srgbClr val="000000">
                      <a:alpha val="43137"/>
                    </a:srgbClr>
                  </a:outerShdw>
                </a:effectLst>
              </a:rPr>
              <a:t> and what they </a:t>
            </a:r>
            <a:r>
              <a:rPr lang="en-US" sz="3600" b="1" i="1" dirty="0">
                <a:solidFill>
                  <a:schemeClr val="tx1"/>
                </a:solidFill>
                <a:effectLst>
                  <a:outerShdw blurRad="38100" dist="38100" dir="2700000" algn="tl">
                    <a:srgbClr val="000000">
                      <a:alpha val="43137"/>
                    </a:srgbClr>
                  </a:outerShdw>
                </a:effectLst>
              </a:rPr>
              <a:t>get:</a:t>
            </a:r>
            <a:endParaRPr lang="en-US" sz="3600" b="1" dirty="0">
              <a:solidFill>
                <a:schemeClr val="tx1"/>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76A30672-E889-48B8-984D-2D987127D2FD}"/>
              </a:ext>
            </a:extLst>
          </p:cNvPr>
          <p:cNvSpPr>
            <a:spLocks noGrp="1"/>
          </p:cNvSpPr>
          <p:nvPr>
            <p:ph idx="1"/>
          </p:nvPr>
        </p:nvSpPr>
        <p:spPr>
          <a:xfrm>
            <a:off x="4549385" y="375286"/>
            <a:ext cx="6413663" cy="5646208"/>
          </a:xfrm>
        </p:spPr>
        <p:txBody>
          <a:bodyPr anchor="ctr">
            <a:normAutofit fontScale="92500" lnSpcReduction="10000"/>
          </a:bodyPr>
          <a:lstStyle/>
          <a:p>
            <a:pPr lvl="1">
              <a:buClr>
                <a:srgbClr val="4A66AC"/>
              </a:buClr>
              <a:defRPr/>
            </a:pPr>
            <a:r>
              <a:rPr lang="en-US" sz="2800" b="1" dirty="0">
                <a:solidFill>
                  <a:prstClr val="black">
                    <a:lumMod val="75000"/>
                    <a:lumOff val="25000"/>
                  </a:prstClr>
                </a:solidFill>
              </a:rPr>
              <a:t>86% Medicare beneficiaries want to spend final days at home </a:t>
            </a:r>
            <a:r>
              <a:rPr lang="en-US" sz="2800" b="1" dirty="0" err="1">
                <a:solidFill>
                  <a:prstClr val="black">
                    <a:lumMod val="75000"/>
                    <a:lumOff val="25000"/>
                  </a:prstClr>
                </a:solidFill>
              </a:rPr>
              <a:t>Barnato</a:t>
            </a:r>
            <a:r>
              <a:rPr lang="en-US" sz="2800" b="1" dirty="0">
                <a:solidFill>
                  <a:prstClr val="black">
                    <a:lumMod val="75000"/>
                    <a:lumOff val="25000"/>
                  </a:prstClr>
                </a:solidFill>
              </a:rPr>
              <a:t> 2007</a:t>
            </a:r>
          </a:p>
          <a:p>
            <a:pPr lvl="1">
              <a:buClr>
                <a:srgbClr val="4A66AC"/>
              </a:buClr>
              <a:defRPr/>
            </a:pPr>
            <a:endParaRPr lang="en-US" sz="2400" b="1" dirty="0">
              <a:solidFill>
                <a:prstClr val="black">
                  <a:lumMod val="75000"/>
                  <a:lumOff val="25000"/>
                </a:prstClr>
              </a:solidFill>
            </a:endParaRPr>
          </a:p>
          <a:p>
            <a:pPr lvl="1">
              <a:buClr>
                <a:srgbClr val="4A66AC"/>
              </a:buClr>
              <a:defRPr/>
            </a:pPr>
            <a:r>
              <a:rPr lang="en-US" sz="2800" b="1" dirty="0">
                <a:solidFill>
                  <a:prstClr val="black">
                    <a:lumMod val="75000"/>
                    <a:lumOff val="25000"/>
                  </a:prstClr>
                </a:solidFill>
              </a:rPr>
              <a:t>25-39% die in an acute care hospital </a:t>
            </a:r>
            <a:r>
              <a:rPr lang="en-US" sz="2800" b="1" dirty="0" err="1">
                <a:solidFill>
                  <a:prstClr val="black">
                    <a:lumMod val="75000"/>
                    <a:lumOff val="25000"/>
                  </a:prstClr>
                </a:solidFill>
              </a:rPr>
              <a:t>Teno</a:t>
            </a:r>
            <a:r>
              <a:rPr lang="en-US" sz="2800" b="1" dirty="0">
                <a:solidFill>
                  <a:prstClr val="black">
                    <a:lumMod val="75000"/>
                    <a:lumOff val="25000"/>
                  </a:prstClr>
                </a:solidFill>
              </a:rPr>
              <a:t> JAMA 2013; Silveira NEJM 2010</a:t>
            </a:r>
          </a:p>
          <a:p>
            <a:pPr lvl="1">
              <a:buClr>
                <a:srgbClr val="4A66AC"/>
              </a:buClr>
              <a:defRPr/>
            </a:pPr>
            <a:endParaRPr lang="en-US" sz="2400" b="1" dirty="0">
              <a:solidFill>
                <a:prstClr val="black">
                  <a:lumMod val="75000"/>
                  <a:lumOff val="25000"/>
                </a:prstClr>
              </a:solidFill>
            </a:endParaRPr>
          </a:p>
          <a:p>
            <a:pPr lvl="1">
              <a:buClr>
                <a:srgbClr val="4A66AC"/>
              </a:buClr>
              <a:defRPr/>
            </a:pPr>
            <a:r>
              <a:rPr lang="en-US" sz="2600" b="1" dirty="0">
                <a:solidFill>
                  <a:prstClr val="black">
                    <a:lumMod val="75000"/>
                    <a:lumOff val="25000"/>
                  </a:prstClr>
                </a:solidFill>
              </a:rPr>
              <a:t>70% are hospitalized in the last 90 days </a:t>
            </a:r>
            <a:r>
              <a:rPr lang="en-US" sz="2600" b="1" dirty="0" err="1">
                <a:solidFill>
                  <a:prstClr val="black">
                    <a:lumMod val="75000"/>
                    <a:lumOff val="25000"/>
                  </a:prstClr>
                </a:solidFill>
              </a:rPr>
              <a:t>Teno</a:t>
            </a:r>
            <a:r>
              <a:rPr lang="en-US" sz="2600" b="1" dirty="0">
                <a:solidFill>
                  <a:prstClr val="black">
                    <a:lumMod val="75000"/>
                    <a:lumOff val="25000"/>
                  </a:prstClr>
                </a:solidFill>
              </a:rPr>
              <a:t> JM JAMA 2013</a:t>
            </a:r>
          </a:p>
          <a:p>
            <a:pPr lvl="1">
              <a:buClr>
                <a:srgbClr val="4A66AC"/>
              </a:buClr>
              <a:defRPr/>
            </a:pPr>
            <a:endParaRPr lang="en-US" sz="2400" b="1" dirty="0">
              <a:solidFill>
                <a:prstClr val="black">
                  <a:lumMod val="75000"/>
                  <a:lumOff val="25000"/>
                </a:prstClr>
              </a:solidFill>
            </a:endParaRPr>
          </a:p>
          <a:p>
            <a:pPr lvl="1">
              <a:buClr>
                <a:srgbClr val="4A66AC"/>
              </a:buClr>
              <a:defRPr/>
            </a:pPr>
            <a:r>
              <a:rPr lang="en-US" sz="2600" b="1" dirty="0">
                <a:solidFill>
                  <a:prstClr val="black">
                    <a:lumMod val="75000"/>
                    <a:lumOff val="25000"/>
                  </a:prstClr>
                </a:solidFill>
              </a:rPr>
              <a:t>29% receive intensive care in the last 30 days </a:t>
            </a:r>
            <a:r>
              <a:rPr lang="en-US" sz="2600" b="1" dirty="0" err="1">
                <a:solidFill>
                  <a:prstClr val="black">
                    <a:lumMod val="75000"/>
                    <a:lumOff val="25000"/>
                  </a:prstClr>
                </a:solidFill>
              </a:rPr>
              <a:t>Teno</a:t>
            </a:r>
            <a:r>
              <a:rPr lang="en-US" sz="2600" b="1" dirty="0">
                <a:solidFill>
                  <a:prstClr val="black">
                    <a:lumMod val="75000"/>
                    <a:lumOff val="25000"/>
                  </a:prstClr>
                </a:solidFill>
              </a:rPr>
              <a:t> JM JAMA 2013</a:t>
            </a:r>
          </a:p>
          <a:p>
            <a:pPr lvl="1">
              <a:buClr>
                <a:srgbClr val="4A66AC"/>
              </a:buClr>
              <a:defRPr/>
            </a:pPr>
            <a:endParaRPr lang="en-US" sz="2400" b="1" dirty="0">
              <a:solidFill>
                <a:prstClr val="black">
                  <a:lumMod val="75000"/>
                  <a:lumOff val="25000"/>
                </a:prstClr>
              </a:solidFill>
            </a:endParaRPr>
          </a:p>
          <a:p>
            <a:pPr lvl="1">
              <a:buClr>
                <a:srgbClr val="4A66AC"/>
              </a:buClr>
              <a:defRPr/>
            </a:pPr>
            <a:r>
              <a:rPr lang="en-US" sz="2600" b="1" dirty="0">
                <a:solidFill>
                  <a:prstClr val="black">
                    <a:lumMod val="75000"/>
                    <a:lumOff val="25000"/>
                  </a:prstClr>
                </a:solidFill>
              </a:rPr>
              <a:t>Many experience care transitions and short hospice stays </a:t>
            </a:r>
            <a:r>
              <a:rPr lang="en-US" sz="2600" b="1" dirty="0" err="1">
                <a:solidFill>
                  <a:prstClr val="black">
                    <a:lumMod val="75000"/>
                    <a:lumOff val="25000"/>
                  </a:prstClr>
                </a:solidFill>
              </a:rPr>
              <a:t>Teno</a:t>
            </a:r>
            <a:r>
              <a:rPr lang="en-US" sz="2600" b="1" dirty="0">
                <a:solidFill>
                  <a:prstClr val="black">
                    <a:lumMod val="75000"/>
                    <a:lumOff val="25000"/>
                  </a:prstClr>
                </a:solidFill>
              </a:rPr>
              <a:t> JM JAMA 2013</a:t>
            </a:r>
          </a:p>
          <a:p>
            <a:pPr marL="0" indent="0">
              <a:buNone/>
            </a:pPr>
            <a:br>
              <a:rPr lang="en-US" dirty="0"/>
            </a:br>
            <a:endParaRPr lang="en-US" dirty="0"/>
          </a:p>
        </p:txBody>
      </p:sp>
    </p:spTree>
    <p:extLst>
      <p:ext uri="{BB962C8B-B14F-4D97-AF65-F5344CB8AC3E}">
        <p14:creationId xmlns:p14="http://schemas.microsoft.com/office/powerpoint/2010/main" val="41961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31C4-92F6-4EFD-A524-A65132624B10}"/>
              </a:ext>
            </a:extLst>
          </p:cNvPr>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What patients </a:t>
            </a:r>
            <a:r>
              <a:rPr lang="en-US" sz="4400" b="1" i="1" dirty="0">
                <a:solidFill>
                  <a:schemeClr val="tx2"/>
                </a:solidFill>
                <a:effectLst>
                  <a:outerShdw blurRad="38100" dist="38100" dir="2700000" algn="tl">
                    <a:srgbClr val="000000">
                      <a:alpha val="43137"/>
                    </a:srgbClr>
                  </a:outerShdw>
                </a:effectLst>
              </a:rPr>
              <a:t>get</a:t>
            </a:r>
            <a:r>
              <a:rPr lang="en-US" sz="4400" b="1" dirty="0">
                <a:solidFill>
                  <a:schemeClr val="tx2"/>
                </a:solidFill>
                <a:effectLst>
                  <a:outerShdw blurRad="38100" dist="38100" dir="2700000" algn="tl">
                    <a:srgbClr val="000000">
                      <a:alpha val="43137"/>
                    </a:srgbClr>
                  </a:outerShdw>
                </a:effectLst>
              </a:rPr>
              <a:t> could harm them and their family:</a:t>
            </a:r>
          </a:p>
        </p:txBody>
      </p:sp>
      <p:sp>
        <p:nvSpPr>
          <p:cNvPr id="3" name="Content Placeholder 2">
            <a:extLst>
              <a:ext uri="{FF2B5EF4-FFF2-40B4-BE49-F238E27FC236}">
                <a16:creationId xmlns:a16="http://schemas.microsoft.com/office/drawing/2014/main" id="{4550622A-0957-4CA1-AC12-0ADFF2A949A7}"/>
              </a:ext>
            </a:extLst>
          </p:cNvPr>
          <p:cNvSpPr>
            <a:spLocks noGrp="1"/>
          </p:cNvSpPr>
          <p:nvPr>
            <p:ph idx="1"/>
          </p:nvPr>
        </p:nvSpPr>
        <p:spPr/>
        <p:txBody>
          <a:bodyPr/>
          <a:lstStyle/>
          <a:p>
            <a:pPr marL="0" indent="30163">
              <a:buFont typeface="Arial" charset="0"/>
              <a:buNone/>
              <a:defRPr/>
            </a:pPr>
            <a:r>
              <a:rPr lang="en-US" sz="2800" b="1" dirty="0"/>
              <a:t>Aggressive care for patients with advanced illness is often harmful: </a:t>
            </a:r>
          </a:p>
          <a:p>
            <a:pPr>
              <a:defRPr/>
            </a:pPr>
            <a:r>
              <a:rPr lang="en-US" sz="2400" b="1" u="sng" dirty="0"/>
              <a:t>For patients</a:t>
            </a:r>
            <a:r>
              <a:rPr lang="en-US" sz="2400" b="1" dirty="0"/>
              <a:t>:</a:t>
            </a:r>
          </a:p>
          <a:p>
            <a:pPr lvl="1">
              <a:defRPr/>
            </a:pPr>
            <a:r>
              <a:rPr lang="en-US" sz="2400" b="1" dirty="0"/>
              <a:t>Lower quality of life</a:t>
            </a:r>
          </a:p>
          <a:p>
            <a:pPr lvl="1">
              <a:defRPr/>
            </a:pPr>
            <a:r>
              <a:rPr lang="en-US" sz="2400" b="1" dirty="0"/>
              <a:t>Greater physical and psychological distress</a:t>
            </a:r>
            <a:br>
              <a:rPr lang="en-US" sz="2400" b="1" dirty="0"/>
            </a:br>
            <a:r>
              <a:rPr lang="en-US" sz="2400" b="1" dirty="0"/>
              <a:t>Wright, AA JAMA 2008; Mack JCO 2010</a:t>
            </a:r>
          </a:p>
          <a:p>
            <a:pPr marL="256032" lvl="1" indent="-256032">
              <a:lnSpc>
                <a:spcPct val="95000"/>
              </a:lnSpc>
              <a:spcBef>
                <a:spcPts val="1200"/>
              </a:spcBef>
              <a:spcAft>
                <a:spcPts val="300"/>
              </a:spcAft>
              <a:buClr>
                <a:srgbClr val="4A66AC"/>
              </a:buClr>
              <a:buFont typeface="Arial" charset="0"/>
              <a:buChar char="•"/>
              <a:defRPr/>
            </a:pPr>
            <a:r>
              <a:rPr lang="en-US" sz="2400" b="1" u="sng" dirty="0">
                <a:solidFill>
                  <a:prstClr val="black">
                    <a:lumMod val="75000"/>
                    <a:lumOff val="25000"/>
                  </a:prstClr>
                </a:solidFill>
              </a:rPr>
              <a:t>For caregivers</a:t>
            </a:r>
            <a:r>
              <a:rPr lang="en-US" sz="2400" b="1" dirty="0">
                <a:solidFill>
                  <a:prstClr val="black">
                    <a:lumMod val="75000"/>
                    <a:lumOff val="25000"/>
                  </a:prstClr>
                </a:solidFill>
              </a:rPr>
              <a:t>:</a:t>
            </a:r>
          </a:p>
          <a:p>
            <a:pPr lvl="1">
              <a:buClr>
                <a:srgbClr val="4A66AC"/>
              </a:buClr>
              <a:defRPr/>
            </a:pPr>
            <a:r>
              <a:rPr lang="en-US" sz="2400" b="1" dirty="0">
                <a:solidFill>
                  <a:prstClr val="black">
                    <a:lumMod val="75000"/>
                    <a:lumOff val="25000"/>
                  </a:prstClr>
                </a:solidFill>
              </a:rPr>
              <a:t>More major depression</a:t>
            </a:r>
          </a:p>
          <a:p>
            <a:pPr lvl="1">
              <a:buClr>
                <a:srgbClr val="4A66AC"/>
              </a:buClr>
              <a:defRPr/>
            </a:pPr>
            <a:r>
              <a:rPr lang="en-US" sz="2400" b="1" dirty="0">
                <a:solidFill>
                  <a:prstClr val="black">
                    <a:lumMod val="75000"/>
                    <a:lumOff val="25000"/>
                  </a:prstClr>
                </a:solidFill>
              </a:rPr>
              <a:t>Lower satisfaction of the care rec’d by their loved one</a:t>
            </a:r>
            <a:br>
              <a:rPr lang="en-US" sz="2400" b="1" dirty="0">
                <a:solidFill>
                  <a:prstClr val="black">
                    <a:lumMod val="75000"/>
                    <a:lumOff val="25000"/>
                  </a:prstClr>
                </a:solidFill>
              </a:rPr>
            </a:br>
            <a:r>
              <a:rPr lang="en-US" sz="2400" b="1" dirty="0">
                <a:solidFill>
                  <a:prstClr val="black">
                    <a:lumMod val="75000"/>
                    <a:lumOff val="25000"/>
                  </a:prstClr>
                </a:solidFill>
              </a:rPr>
              <a:t>Wright, AA JAMA 2008; </a:t>
            </a:r>
            <a:r>
              <a:rPr lang="en-US" sz="2400" b="1" dirty="0" err="1">
                <a:solidFill>
                  <a:prstClr val="black">
                    <a:lumMod val="75000"/>
                    <a:lumOff val="25000"/>
                  </a:prstClr>
                </a:solidFill>
              </a:rPr>
              <a:t>Teno</a:t>
            </a:r>
            <a:r>
              <a:rPr lang="en-US" sz="2400" b="1" dirty="0">
                <a:solidFill>
                  <a:prstClr val="black">
                    <a:lumMod val="75000"/>
                    <a:lumOff val="25000"/>
                  </a:prstClr>
                </a:solidFill>
              </a:rPr>
              <a:t> JM JAMA 2004</a:t>
            </a:r>
          </a:p>
          <a:p>
            <a:pPr lvl="1">
              <a:defRPr/>
            </a:pPr>
            <a:endParaRPr lang="en-US" sz="2400" b="1" dirty="0"/>
          </a:p>
          <a:p>
            <a:endParaRPr lang="en-US" dirty="0"/>
          </a:p>
        </p:txBody>
      </p:sp>
    </p:spTree>
    <p:extLst>
      <p:ext uri="{BB962C8B-B14F-4D97-AF65-F5344CB8AC3E}">
        <p14:creationId xmlns:p14="http://schemas.microsoft.com/office/powerpoint/2010/main" val="298825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D0707-C18D-48B3-A598-3BAD4EB401FB}"/>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3400" b="1" kern="1200" spc="-50" baseline="0" dirty="0">
                <a:solidFill>
                  <a:schemeClr val="tx1">
                    <a:lumMod val="75000"/>
                    <a:lumOff val="25000"/>
                  </a:schemeClr>
                </a:solidFill>
                <a:effectLst>
                  <a:outerShdw blurRad="38100" dist="38100" dir="2700000" algn="tl">
                    <a:srgbClr val="000000">
                      <a:alpha val="43137"/>
                    </a:srgbClr>
                  </a:outerShdw>
                </a:effectLst>
                <a:latin typeface="+mj-lt"/>
                <a:ea typeface="+mj-ea"/>
                <a:cs typeface="+mj-cs"/>
              </a:rPr>
              <a:t>Conversations are too little, too late and not great!</a:t>
            </a:r>
          </a:p>
        </p:txBody>
      </p:sp>
      <p:pic>
        <p:nvPicPr>
          <p:cNvPr id="6" name="Content Placeholder 5" descr="Two people sitting on a table&#10;&#10;Description automatically generated">
            <a:extLst>
              <a:ext uri="{FF2B5EF4-FFF2-40B4-BE49-F238E27FC236}">
                <a16:creationId xmlns:a16="http://schemas.microsoft.com/office/drawing/2014/main" id="{A3F53425-A007-47F9-8DEB-88277DA6B2E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085"/>
          <a:stretch/>
        </p:blipFill>
        <p:spPr>
          <a:xfrm>
            <a:off x="633999" y="640081"/>
            <a:ext cx="6909801" cy="5314406"/>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6BC658-8D93-43F8-9BB3-F1929A0538BF}"/>
              </a:ext>
            </a:extLst>
          </p:cNvPr>
          <p:cNvSpPr>
            <a:spLocks noGrp="1"/>
          </p:cNvSpPr>
          <p:nvPr>
            <p:ph sz="half" idx="1"/>
          </p:nvPr>
        </p:nvSpPr>
        <p:spPr>
          <a:xfrm>
            <a:off x="7859485" y="2198913"/>
            <a:ext cx="3690257" cy="3755565"/>
          </a:xfrm>
        </p:spPr>
        <p:txBody>
          <a:bodyPr vert="horz" lIns="0" tIns="45720" rIns="0" bIns="45720" rtlCol="0">
            <a:normAutofit/>
          </a:bodyPr>
          <a:lstStyle/>
          <a:p>
            <a:pPr marL="255588" indent="-255588">
              <a:defRPr/>
            </a:pPr>
            <a:r>
              <a:rPr lang="en-US" b="1" dirty="0"/>
              <a:t>Multiple studies show patients with serious medical illnesses do not discuss EOL preferences, or first discuss them only in the last days to month of life.                              				</a:t>
            </a:r>
          </a:p>
          <a:p>
            <a:pPr marL="255588" indent="-255588">
              <a:defRPr/>
            </a:pPr>
            <a:r>
              <a:rPr lang="en-US" b="1" dirty="0"/>
              <a:t>Wright 2008, Dow 2010, Halpern 2011</a:t>
            </a:r>
          </a:p>
          <a:p>
            <a:pPr marL="255588" indent="-255588">
              <a:defRPr/>
            </a:pPr>
            <a:endParaRPr lang="en-US" dirty="0"/>
          </a:p>
          <a:p>
            <a:endParaRPr lang="en-US" dirty="0"/>
          </a:p>
        </p:txBody>
      </p:sp>
      <p:sp>
        <p:nvSpPr>
          <p:cNvPr id="22" name="Rectangle 21">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583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EB5E-CB7B-459F-B4CE-5C692F964ACF}"/>
              </a:ext>
            </a:extLst>
          </p:cNvPr>
          <p:cNvSpPr>
            <a:spLocks noGrp="1"/>
          </p:cNvSpPr>
          <p:nvPr>
            <p:ph type="title"/>
          </p:nvPr>
        </p:nvSpPr>
        <p:spPr/>
        <p:txBody>
          <a:bodyPr/>
          <a:lstStyle/>
          <a:p>
            <a:r>
              <a:rPr lang="en-US" sz="4400" b="1" dirty="0">
                <a:solidFill>
                  <a:srgbClr val="242852"/>
                </a:solidFill>
                <a:effectLst>
                  <a:outerShdw blurRad="38100" dist="38100" dir="2700000" algn="tl">
                    <a:srgbClr val="000000">
                      <a:alpha val="43137"/>
                    </a:srgbClr>
                  </a:outerShdw>
                </a:effectLst>
              </a:rPr>
              <a:t>Conversations are too little, too late and not great!</a:t>
            </a:r>
            <a:endParaRPr lang="en-US" dirty="0"/>
          </a:p>
        </p:txBody>
      </p:sp>
      <p:sp>
        <p:nvSpPr>
          <p:cNvPr id="3" name="Content Placeholder 2">
            <a:extLst>
              <a:ext uri="{FF2B5EF4-FFF2-40B4-BE49-F238E27FC236}">
                <a16:creationId xmlns:a16="http://schemas.microsoft.com/office/drawing/2014/main" id="{C0923ADB-EA98-41F7-B468-B206FAD9714D}"/>
              </a:ext>
            </a:extLst>
          </p:cNvPr>
          <p:cNvSpPr>
            <a:spLocks noGrp="1"/>
          </p:cNvSpPr>
          <p:nvPr>
            <p:ph idx="1"/>
          </p:nvPr>
        </p:nvSpPr>
        <p:spPr/>
        <p:txBody>
          <a:bodyPr>
            <a:normAutofit lnSpcReduction="10000"/>
          </a:bodyPr>
          <a:lstStyle/>
          <a:p>
            <a:pPr marL="255588" lvl="0" indent="-255588">
              <a:buClr>
                <a:srgbClr val="4A66AC"/>
              </a:buClr>
              <a:defRPr/>
            </a:pPr>
            <a:r>
              <a:rPr lang="en-US" sz="3200" b="1" dirty="0">
                <a:solidFill>
                  <a:prstClr val="black">
                    <a:lumMod val="75000"/>
                    <a:lumOff val="25000"/>
                  </a:prstClr>
                </a:solidFill>
              </a:rPr>
              <a:t>Among patients with advanced cancer:</a:t>
            </a:r>
          </a:p>
          <a:p>
            <a:pPr lvl="2">
              <a:buClr>
                <a:srgbClr val="4A66AC"/>
              </a:buClr>
              <a:buFont typeface="Arial"/>
              <a:buChar char="•"/>
              <a:defRPr/>
            </a:pPr>
            <a:r>
              <a:rPr lang="en-US" sz="3200" dirty="0">
                <a:solidFill>
                  <a:prstClr val="black">
                    <a:lumMod val="75000"/>
                    <a:lumOff val="25000"/>
                  </a:prstClr>
                </a:solidFill>
              </a:rPr>
              <a:t>First EOL discussion occurred median 33 days before death.</a:t>
            </a:r>
            <a:endParaRPr lang="en-US" sz="2400" dirty="0">
              <a:solidFill>
                <a:prstClr val="black">
                  <a:lumMod val="75000"/>
                  <a:lumOff val="25000"/>
                </a:prstClr>
              </a:solidFill>
            </a:endParaRPr>
          </a:p>
          <a:p>
            <a:pPr lvl="2">
              <a:buClr>
                <a:srgbClr val="4A66AC"/>
              </a:buClr>
              <a:buFont typeface="Arial"/>
              <a:buChar char="•"/>
              <a:defRPr/>
            </a:pPr>
            <a:r>
              <a:rPr lang="en-US" sz="3200" dirty="0">
                <a:solidFill>
                  <a:prstClr val="black">
                    <a:lumMod val="75000"/>
                    <a:lumOff val="25000"/>
                  </a:prstClr>
                </a:solidFill>
              </a:rPr>
              <a:t>55% of initial EOL discussions occurred in the hospital</a:t>
            </a:r>
          </a:p>
          <a:p>
            <a:pPr lvl="2">
              <a:buClr>
                <a:srgbClr val="4A66AC"/>
              </a:buClr>
              <a:buFont typeface="Arial"/>
              <a:buChar char="•"/>
              <a:defRPr/>
            </a:pPr>
            <a:r>
              <a:rPr lang="en-US" sz="3200" dirty="0">
                <a:solidFill>
                  <a:prstClr val="black">
                    <a:lumMod val="75000"/>
                    <a:lumOff val="25000"/>
                  </a:prstClr>
                </a:solidFill>
              </a:rPr>
              <a:t>Only 25% of these discussions were conducted by the patient’s oncologist.      </a:t>
            </a:r>
            <a:r>
              <a:rPr lang="en-US" sz="2400" dirty="0">
                <a:solidFill>
                  <a:prstClr val="black">
                    <a:lumMod val="75000"/>
                    <a:lumOff val="25000"/>
                  </a:prstClr>
                </a:solidFill>
              </a:rPr>
              <a:t>Mack AIM 2012</a:t>
            </a:r>
          </a:p>
          <a:p>
            <a:pPr lvl="0">
              <a:buClr>
                <a:srgbClr val="4A66AC"/>
              </a:buClr>
              <a:defRPr/>
            </a:pPr>
            <a:r>
              <a:rPr lang="en-US" sz="3200" b="1" dirty="0">
                <a:solidFill>
                  <a:prstClr val="black">
                    <a:lumMod val="75000"/>
                    <a:lumOff val="25000"/>
                  </a:prstClr>
                </a:solidFill>
              </a:rPr>
              <a:t>Conversations fail to address key elements of quality discussion, especially prognosis.</a:t>
            </a:r>
          </a:p>
          <a:p>
            <a:endParaRPr lang="en-US" dirty="0"/>
          </a:p>
        </p:txBody>
      </p:sp>
    </p:spTree>
    <p:extLst>
      <p:ext uri="{BB962C8B-B14F-4D97-AF65-F5344CB8AC3E}">
        <p14:creationId xmlns:p14="http://schemas.microsoft.com/office/powerpoint/2010/main" val="166851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BD9A-66C7-4382-AFAE-F1C2794CDA88}"/>
              </a:ext>
            </a:extLst>
          </p:cNvPr>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It is time to rename and reframe!</a:t>
            </a:r>
          </a:p>
        </p:txBody>
      </p:sp>
      <p:sp>
        <p:nvSpPr>
          <p:cNvPr id="3" name="Content Placeholder 2">
            <a:extLst>
              <a:ext uri="{FF2B5EF4-FFF2-40B4-BE49-F238E27FC236}">
                <a16:creationId xmlns:a16="http://schemas.microsoft.com/office/drawing/2014/main" id="{1C94ED0A-8B17-4122-9DF4-0DF65FDD7273}"/>
              </a:ext>
            </a:extLst>
          </p:cNvPr>
          <p:cNvSpPr>
            <a:spLocks noGrp="1"/>
          </p:cNvSpPr>
          <p:nvPr>
            <p:ph idx="1"/>
          </p:nvPr>
        </p:nvSpPr>
        <p:spPr/>
        <p:txBody>
          <a:bodyPr/>
          <a:lstStyle/>
          <a:p>
            <a:r>
              <a:rPr lang="en-US" altLang="en-US" sz="3200" b="1" dirty="0">
                <a:ea typeface="ＭＳ Ｐゴシック" pitchFamily="34" charset="-128"/>
              </a:rPr>
              <a:t>Not about “End of Life” discussions</a:t>
            </a:r>
          </a:p>
          <a:p>
            <a:pPr lvl="1"/>
            <a:r>
              <a:rPr lang="en-US" altLang="en-US" sz="2800" u="sng" dirty="0">
                <a:ea typeface="ＭＳ Ｐゴシック" pitchFamily="34" charset="-128"/>
              </a:rPr>
              <a:t>These conversations are about a person’s priorities for how they want to </a:t>
            </a:r>
            <a:r>
              <a:rPr lang="en-US" altLang="en-US" sz="2800" u="sng" dirty="0">
                <a:solidFill>
                  <a:srgbClr val="FF0000"/>
                </a:solidFill>
                <a:ea typeface="ＭＳ Ｐゴシック" pitchFamily="34" charset="-128"/>
              </a:rPr>
              <a:t>LIVE.</a:t>
            </a:r>
          </a:p>
          <a:p>
            <a:pPr lvl="1"/>
            <a:endParaRPr lang="en-US" altLang="en-US" sz="2800" dirty="0">
              <a:solidFill>
                <a:srgbClr val="FF0000"/>
              </a:solidFill>
              <a:ea typeface="ＭＳ Ｐゴシック" pitchFamily="34" charset="-128"/>
            </a:endParaRPr>
          </a:p>
          <a:p>
            <a:pPr lvl="1"/>
            <a:r>
              <a:rPr lang="en-US" altLang="en-US" sz="2800" dirty="0">
                <a:ea typeface="ＭＳ Ｐゴシック" pitchFamily="34" charset="-128"/>
              </a:rPr>
              <a:t>These conversations are intended to help someone prepare over a course of months, even a year or two.</a:t>
            </a:r>
          </a:p>
          <a:p>
            <a:pPr lvl="1"/>
            <a:endParaRPr lang="en-US" altLang="en-US" sz="2800" dirty="0">
              <a:ea typeface="ＭＳ Ｐゴシック" pitchFamily="34" charset="-128"/>
            </a:endParaRPr>
          </a:p>
          <a:p>
            <a:pPr lvl="1"/>
            <a:r>
              <a:rPr lang="en-US" altLang="en-US" sz="2800" dirty="0">
                <a:ea typeface="ＭＳ Ｐゴシック" pitchFamily="34" charset="-128"/>
              </a:rPr>
              <a:t>This is not about people at the end of life (right now), </a:t>
            </a:r>
            <a:r>
              <a:rPr lang="en-US" altLang="en-US" sz="2800" b="1" dirty="0">
                <a:ea typeface="ＭＳ Ｐゴシック" pitchFamily="34" charset="-128"/>
              </a:rPr>
              <a:t>it is about people living with serious illness.</a:t>
            </a:r>
          </a:p>
          <a:p>
            <a:endParaRPr lang="en-US" dirty="0"/>
          </a:p>
        </p:txBody>
      </p:sp>
    </p:spTree>
    <p:extLst>
      <p:ext uri="{BB962C8B-B14F-4D97-AF65-F5344CB8AC3E}">
        <p14:creationId xmlns:p14="http://schemas.microsoft.com/office/powerpoint/2010/main" val="240416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3BB9-228E-43AF-A48D-95A9DD501CDB}"/>
              </a:ext>
            </a:extLst>
          </p:cNvPr>
          <p:cNvSpPr>
            <a:spLocks noGrp="1"/>
          </p:cNvSpPr>
          <p:nvPr>
            <p:ph type="title"/>
          </p:nvPr>
        </p:nvSpPr>
        <p:spPr/>
        <p:txBody>
          <a:bodyPr>
            <a:normAutofit/>
          </a:bodyPr>
          <a:lstStyle/>
          <a:p>
            <a:r>
              <a:rPr lang="en-US" altLang="en-US" sz="4400" b="1" dirty="0">
                <a:solidFill>
                  <a:schemeClr val="tx2"/>
                </a:solidFill>
                <a:effectLst>
                  <a:outerShdw blurRad="38100" dist="38100" dir="2700000" algn="tl">
                    <a:srgbClr val="000000">
                      <a:alpha val="43137"/>
                    </a:srgbClr>
                  </a:outerShdw>
                </a:effectLst>
                <a:ea typeface="ＭＳ Ｐゴシック" pitchFamily="34" charset="-128"/>
              </a:rPr>
              <a:t>When is time to start Serious Illness Care Planning?</a:t>
            </a:r>
            <a:endParaRPr lang="en-US" sz="4400" b="1" dirty="0">
              <a:solidFill>
                <a:schemeClr val="tx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FE5EC59-6423-4014-BE17-D68598379B7C}"/>
              </a:ext>
            </a:extLst>
          </p:cNvPr>
          <p:cNvSpPr>
            <a:spLocks noGrp="1"/>
          </p:cNvSpPr>
          <p:nvPr>
            <p:ph idx="1"/>
          </p:nvPr>
        </p:nvSpPr>
        <p:spPr/>
        <p:txBody>
          <a:bodyPr>
            <a:normAutofit lnSpcReduction="10000"/>
          </a:bodyPr>
          <a:lstStyle/>
          <a:p>
            <a:pPr>
              <a:defRPr/>
            </a:pPr>
            <a:r>
              <a:rPr lang="en-US" sz="2800" b="1" dirty="0"/>
              <a:t>Asking the “surprise question” can help</a:t>
            </a:r>
          </a:p>
          <a:p>
            <a:pPr lvl="1">
              <a:defRPr/>
            </a:pPr>
            <a:r>
              <a:rPr lang="en-US" sz="2800" b="1" dirty="0">
                <a:highlight>
                  <a:srgbClr val="FFFF00"/>
                </a:highlight>
              </a:rPr>
              <a:t>Would it surprise me if this person were to die in the next year? (answer of “no,” it means it’s time)</a:t>
            </a:r>
          </a:p>
          <a:p>
            <a:pPr lvl="1">
              <a:defRPr/>
            </a:pPr>
            <a:r>
              <a:rPr lang="en-US" sz="2800" b="1" dirty="0"/>
              <a:t>NOTE: NOT the same as saying someone has a prognosis of a year or less</a:t>
            </a:r>
          </a:p>
          <a:p>
            <a:pPr lvl="1">
              <a:defRPr/>
            </a:pPr>
            <a:r>
              <a:rPr lang="en-US" sz="2800" b="1" dirty="0"/>
              <a:t>NOTE: for cancer and renal patients, surprise question does a better job of predicting mortality than our current Medicare Hospice Certification criteria</a:t>
            </a:r>
          </a:p>
          <a:p>
            <a:pPr marL="457200" lvl="1" indent="0">
              <a:buNone/>
              <a:defRPr/>
            </a:pPr>
            <a:endParaRPr lang="en-US" sz="2400" dirty="0"/>
          </a:p>
          <a:p>
            <a:pPr>
              <a:defRPr/>
            </a:pPr>
            <a:r>
              <a:rPr lang="en-US" sz="2400" b="1" dirty="0">
                <a:solidFill>
                  <a:schemeClr val="tx1"/>
                </a:solidFill>
              </a:rPr>
              <a:t>Recognizing functional trajectories of illnesses can help</a:t>
            </a:r>
          </a:p>
          <a:p>
            <a:endParaRPr lang="en-US" dirty="0"/>
          </a:p>
        </p:txBody>
      </p:sp>
    </p:spTree>
    <p:extLst>
      <p:ext uri="{BB962C8B-B14F-4D97-AF65-F5344CB8AC3E}">
        <p14:creationId xmlns:p14="http://schemas.microsoft.com/office/powerpoint/2010/main" val="63593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3971-B57C-4172-8440-D91C1CF8984A}"/>
              </a:ext>
            </a:extLst>
          </p:cNvPr>
          <p:cNvSpPr>
            <a:spLocks noGrp="1"/>
          </p:cNvSpPr>
          <p:nvPr>
            <p:ph type="title"/>
          </p:nvPr>
        </p:nvSpPr>
        <p:spPr/>
        <p:txBody>
          <a:bodyPr>
            <a:normAutofit/>
          </a:bodyPr>
          <a:lstStyle/>
          <a:p>
            <a:r>
              <a:rPr lang="en-US" altLang="en-US" sz="4400" b="1" dirty="0">
                <a:solidFill>
                  <a:schemeClr val="tx2"/>
                </a:solidFill>
                <a:effectLst>
                  <a:outerShdw blurRad="38100" dist="38100" dir="2700000" algn="tl">
                    <a:srgbClr val="000000">
                      <a:alpha val="43137"/>
                    </a:srgbClr>
                  </a:outerShdw>
                </a:effectLst>
              </a:rPr>
              <a:t>Planning on the trajectory:</a:t>
            </a:r>
            <a:br>
              <a:rPr lang="en-US" altLang="en-US" sz="4400" b="1" dirty="0">
                <a:solidFill>
                  <a:schemeClr val="tx2"/>
                </a:solidFill>
                <a:effectLst>
                  <a:outerShdw blurRad="38100" dist="38100" dir="2700000" algn="tl">
                    <a:srgbClr val="000000">
                      <a:alpha val="43137"/>
                    </a:srgbClr>
                  </a:outerShdw>
                </a:effectLst>
              </a:rPr>
            </a:br>
            <a:r>
              <a:rPr lang="en-US" altLang="en-US" sz="4400" b="1" dirty="0">
                <a:solidFill>
                  <a:schemeClr val="tx2"/>
                </a:solidFill>
                <a:effectLst>
                  <a:outerShdw blurRad="38100" dist="38100" dir="2700000" algn="tl">
                    <a:srgbClr val="000000">
                      <a:alpha val="43137"/>
                    </a:srgbClr>
                  </a:outerShdw>
                </a:effectLst>
              </a:rPr>
              <a:t>what people need to know</a:t>
            </a:r>
            <a:endParaRPr lang="en-US" sz="4400" b="1" dirty="0">
              <a:solidFill>
                <a:schemeClr val="tx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B81270B-727C-4C0D-BE0B-1D68382813C6}"/>
              </a:ext>
            </a:extLst>
          </p:cNvPr>
          <p:cNvSpPr>
            <a:spLocks noGrp="1"/>
          </p:cNvSpPr>
          <p:nvPr>
            <p:ph idx="1"/>
          </p:nvPr>
        </p:nvSpPr>
        <p:spPr/>
        <p:txBody>
          <a:bodyPr>
            <a:normAutofit fontScale="92500" lnSpcReduction="20000"/>
          </a:bodyPr>
          <a:lstStyle/>
          <a:p>
            <a:pPr marL="285750" indent="-285750">
              <a:defRPr/>
            </a:pPr>
            <a:r>
              <a:rPr lang="en-US" sz="2600" b="1" dirty="0"/>
              <a:t>If a person wants to die at home, not on machines, they, or their loved ones, need to know their trajectory of illness and make a plan for the next “crash”</a:t>
            </a:r>
          </a:p>
          <a:p>
            <a:pPr>
              <a:defRPr/>
            </a:pPr>
            <a:endParaRPr lang="en-US" sz="2600" b="1" dirty="0"/>
          </a:p>
          <a:p>
            <a:pPr marL="688975" indent="-688975">
              <a:defRPr/>
            </a:pPr>
            <a:r>
              <a:rPr lang="en-US" sz="2600" b="1" dirty="0"/>
              <a:t>Requires the system and the provider to recognize the  trend and discuss it.</a:t>
            </a:r>
          </a:p>
          <a:p>
            <a:pPr>
              <a:defRPr/>
            </a:pPr>
            <a:endParaRPr lang="en-US" sz="2600" b="1" dirty="0"/>
          </a:p>
          <a:p>
            <a:pPr marL="688975" indent="-688975">
              <a:defRPr/>
            </a:pPr>
            <a:r>
              <a:rPr lang="en-US" sz="2600" b="1" dirty="0"/>
              <a:t>Requires planning from the hospital, the provider’s office, the nursing home.</a:t>
            </a:r>
          </a:p>
          <a:p>
            <a:pPr marL="0" indent="0">
              <a:buNone/>
              <a:defRPr/>
            </a:pPr>
            <a:endParaRPr lang="en-US" sz="2600" b="1" dirty="0"/>
          </a:p>
          <a:p>
            <a:pPr marL="688975" indent="-688975">
              <a:defRPr/>
            </a:pPr>
            <a:r>
              <a:rPr lang="en-US" sz="2600" b="1" dirty="0"/>
              <a:t>Requires the support of community systems in a coordinated effort for preferences to be known across the continuum of care.</a:t>
            </a:r>
          </a:p>
          <a:p>
            <a:endParaRPr lang="en-US" dirty="0"/>
          </a:p>
        </p:txBody>
      </p:sp>
    </p:spTree>
    <p:extLst>
      <p:ext uri="{BB962C8B-B14F-4D97-AF65-F5344CB8AC3E}">
        <p14:creationId xmlns:p14="http://schemas.microsoft.com/office/powerpoint/2010/main" val="348364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8E38-B19C-43D4-940A-F2AE0100FD67}"/>
              </a:ext>
            </a:extLst>
          </p:cNvPr>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Non Cancer Illness Trajectory</a:t>
            </a:r>
          </a:p>
        </p:txBody>
      </p:sp>
      <p:pic>
        <p:nvPicPr>
          <p:cNvPr id="4" name="Content Placeholder 3">
            <a:extLst>
              <a:ext uri="{FF2B5EF4-FFF2-40B4-BE49-F238E27FC236}">
                <a16:creationId xmlns:a16="http://schemas.microsoft.com/office/drawing/2014/main" id="{4C127033-3A98-4153-880E-7A9592486C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5203" y="1846263"/>
            <a:ext cx="8261919"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63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8F7F-62D4-4DF6-81CB-5EE71D873553}"/>
              </a:ext>
            </a:extLst>
          </p:cNvPr>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TPOPP WICHITA Steering Committee</a:t>
            </a:r>
          </a:p>
        </p:txBody>
      </p:sp>
      <p:sp>
        <p:nvSpPr>
          <p:cNvPr id="4" name="Content Placeholder 3">
            <a:extLst>
              <a:ext uri="{FF2B5EF4-FFF2-40B4-BE49-F238E27FC236}">
                <a16:creationId xmlns:a16="http://schemas.microsoft.com/office/drawing/2014/main" id="{F54BCEFE-945C-4CC3-8567-94BD4CEFFE94}"/>
              </a:ext>
            </a:extLst>
          </p:cNvPr>
          <p:cNvSpPr>
            <a:spLocks noGrp="1"/>
          </p:cNvSpPr>
          <p:nvPr>
            <p:ph idx="1"/>
          </p:nvPr>
        </p:nvSpPr>
        <p:spPr/>
        <p:txBody>
          <a:bodyPr>
            <a:normAutofit/>
          </a:bodyPr>
          <a:lstStyle/>
          <a:p>
            <a:pPr marL="0" indent="0">
              <a:buNone/>
            </a:pPr>
            <a:r>
              <a:rPr lang="en-US" sz="4000" dirty="0"/>
              <a:t>   Carolyn Harrison, MN</a:t>
            </a:r>
          </a:p>
          <a:p>
            <a:pPr>
              <a:lnSpc>
                <a:spcPct val="100000"/>
              </a:lnSpc>
            </a:pPr>
            <a:r>
              <a:rPr lang="en-US" sz="4000" dirty="0"/>
              <a:t>  </a:t>
            </a:r>
            <a:r>
              <a:rPr lang="en-US" sz="3600" dirty="0"/>
              <a:t>Nurse Educator</a:t>
            </a:r>
          </a:p>
          <a:p>
            <a:pPr marL="292608" lvl="1" indent="0">
              <a:lnSpc>
                <a:spcPct val="100000"/>
              </a:lnSpc>
              <a:buNone/>
            </a:pPr>
            <a:r>
              <a:rPr lang="en-US" sz="3600" dirty="0"/>
              <a:t>Chair, TPOPP Wichita Steering Committee </a:t>
            </a:r>
          </a:p>
        </p:txBody>
      </p:sp>
    </p:spTree>
    <p:extLst>
      <p:ext uri="{BB962C8B-B14F-4D97-AF65-F5344CB8AC3E}">
        <p14:creationId xmlns:p14="http://schemas.microsoft.com/office/powerpoint/2010/main" val="3533790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E8AF-433B-4F05-A979-16DAEF6024D7}"/>
              </a:ext>
            </a:extLst>
          </p:cNvPr>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Frailty/Dementia Trajectory</a:t>
            </a:r>
            <a:endParaRPr lang="en-US" sz="4400" b="1" dirty="0">
              <a:solidFill>
                <a:schemeClr val="tx2"/>
              </a:solidFill>
              <a:effectLst>
                <a:outerShdw blurRad="38100" dist="38100" dir="2700000" algn="tl">
                  <a:srgbClr val="000000">
                    <a:alpha val="43137"/>
                  </a:srgbClr>
                </a:outerShdw>
              </a:effectLst>
            </a:endParaRPr>
          </a:p>
        </p:txBody>
      </p:sp>
      <p:pic>
        <p:nvPicPr>
          <p:cNvPr id="4" name="Picture 2">
            <a:extLst>
              <a:ext uri="{FF2B5EF4-FFF2-40B4-BE49-F238E27FC236}">
                <a16:creationId xmlns:a16="http://schemas.microsoft.com/office/drawing/2014/main" id="{DD526D38-B97C-437F-9542-F4C002A9D3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4149" y="1846263"/>
            <a:ext cx="7564028"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0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C939D05-4523-4A6B-9AB0-81AE721A607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b="1">
                <a:solidFill>
                  <a:schemeClr val="tx1">
                    <a:lumMod val="85000"/>
                    <a:lumOff val="15000"/>
                  </a:schemeClr>
                </a:solidFill>
                <a:effectLst>
                  <a:outerShdw blurRad="38100" dist="38100" dir="2700000" algn="tl">
                    <a:srgbClr val="000000">
                      <a:alpha val="43137"/>
                    </a:srgbClr>
                  </a:outerShdw>
                </a:effectLst>
              </a:rPr>
              <a:t>How to bridge the gap between what patients</a:t>
            </a:r>
            <a:r>
              <a:rPr lang="en-US" sz="4600" b="1" i="1">
                <a:solidFill>
                  <a:schemeClr val="tx1">
                    <a:lumMod val="85000"/>
                    <a:lumOff val="15000"/>
                  </a:schemeClr>
                </a:solidFill>
                <a:effectLst>
                  <a:outerShdw blurRad="38100" dist="38100" dir="2700000" algn="tl">
                    <a:srgbClr val="000000">
                      <a:alpha val="43137"/>
                    </a:srgbClr>
                  </a:outerShdw>
                </a:effectLst>
              </a:rPr>
              <a:t> want</a:t>
            </a:r>
            <a:r>
              <a:rPr lang="en-US" sz="4600" b="1">
                <a:solidFill>
                  <a:schemeClr val="tx1">
                    <a:lumMod val="85000"/>
                    <a:lumOff val="15000"/>
                  </a:schemeClr>
                </a:solidFill>
                <a:effectLst>
                  <a:outerShdw blurRad="38100" dist="38100" dir="2700000" algn="tl">
                    <a:srgbClr val="000000">
                      <a:alpha val="43137"/>
                    </a:srgbClr>
                  </a:outerShdw>
                </a:effectLst>
              </a:rPr>
              <a:t> and what they </a:t>
            </a:r>
            <a:r>
              <a:rPr lang="en-US" sz="4600" b="1" i="1">
                <a:solidFill>
                  <a:schemeClr val="tx1">
                    <a:lumMod val="85000"/>
                    <a:lumOff val="15000"/>
                  </a:schemeClr>
                </a:solidFill>
                <a:effectLst>
                  <a:outerShdw blurRad="38100" dist="38100" dir="2700000" algn="tl">
                    <a:srgbClr val="000000">
                      <a:alpha val="43137"/>
                    </a:srgbClr>
                  </a:outerShdw>
                </a:effectLst>
              </a:rPr>
              <a:t>get </a:t>
            </a:r>
          </a:p>
        </p:txBody>
      </p:sp>
      <p:pic>
        <p:nvPicPr>
          <p:cNvPr id="26" name="Content Placeholder 5" descr="A person sitting on a bed&#10;&#10;Description generated with high confidence">
            <a:extLst>
              <a:ext uri="{FF2B5EF4-FFF2-40B4-BE49-F238E27FC236}">
                <a16:creationId xmlns:a16="http://schemas.microsoft.com/office/drawing/2014/main" id="{B1DAEC49-2937-4782-A342-66F1D1D98CC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60" r="1" b="1"/>
          <a:stretch/>
        </p:blipFill>
        <p:spPr>
          <a:xfrm>
            <a:off x="804404" y="640081"/>
            <a:ext cx="6571407" cy="5054156"/>
          </a:xfrm>
          <a:prstGeom prst="rect">
            <a:avLst/>
          </a:prstGeom>
        </p:spPr>
      </p:pic>
      <p:cxnSp>
        <p:nvCxnSpPr>
          <p:cNvPr id="37" name="Straight Connector 3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045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80C9-0263-4D6D-B66F-98D3ABE37CCF}"/>
              </a:ext>
            </a:extLst>
          </p:cNvPr>
          <p:cNvSpPr>
            <a:spLocks noGrp="1"/>
          </p:cNvSpPr>
          <p:nvPr>
            <p:ph type="title"/>
          </p:nvPr>
        </p:nvSpPr>
        <p:spPr/>
        <p:txBody>
          <a:bodyPr>
            <a:normAutofit/>
          </a:bodyPr>
          <a:lstStyle/>
          <a:p>
            <a:r>
              <a:rPr lang="en-US" altLang="en-US" sz="4400" b="1" dirty="0">
                <a:solidFill>
                  <a:schemeClr val="tx2"/>
                </a:solidFill>
                <a:effectLst>
                  <a:outerShdw blurRad="38100" dist="38100" dir="2700000" algn="tl">
                    <a:srgbClr val="000000">
                      <a:alpha val="43137"/>
                    </a:srgbClr>
                  </a:outerShdw>
                </a:effectLst>
                <a:ea typeface="ＭＳ Ｐゴシック" pitchFamily="34" charset="-128"/>
              </a:rPr>
              <a:t>Conversations are Key</a:t>
            </a:r>
            <a:endParaRPr lang="en-US" sz="4400" b="1" dirty="0">
              <a:solidFill>
                <a:schemeClr val="tx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44067C1-7AB0-412D-B224-843AC6CED8B5}"/>
              </a:ext>
            </a:extLst>
          </p:cNvPr>
          <p:cNvSpPr>
            <a:spLocks noGrp="1"/>
          </p:cNvSpPr>
          <p:nvPr>
            <p:ph sz="half" idx="1"/>
          </p:nvPr>
        </p:nvSpPr>
        <p:spPr/>
        <p:txBody>
          <a:bodyPr>
            <a:normAutofit/>
          </a:bodyPr>
          <a:lstStyle/>
          <a:p>
            <a:pPr marL="0" lvl="1" indent="0">
              <a:lnSpc>
                <a:spcPct val="95000"/>
              </a:lnSpc>
              <a:spcBef>
                <a:spcPts val="1200"/>
              </a:spcBef>
              <a:spcAft>
                <a:spcPts val="300"/>
              </a:spcAft>
              <a:buFont typeface="Arial" charset="0"/>
              <a:buNone/>
              <a:defRPr/>
            </a:pPr>
            <a:r>
              <a:rPr lang="en-US" sz="3000" dirty="0"/>
              <a:t>Earlier conversations about patient goals and priorities for living with serious illness are associated with:</a:t>
            </a:r>
          </a:p>
          <a:p>
            <a:endParaRPr lang="en-US" dirty="0"/>
          </a:p>
        </p:txBody>
      </p:sp>
      <p:sp>
        <p:nvSpPr>
          <p:cNvPr id="4" name="Content Placeholder 3">
            <a:extLst>
              <a:ext uri="{FF2B5EF4-FFF2-40B4-BE49-F238E27FC236}">
                <a16:creationId xmlns:a16="http://schemas.microsoft.com/office/drawing/2014/main" id="{266089B1-5B95-45C8-88E1-90D196191C62}"/>
              </a:ext>
            </a:extLst>
          </p:cNvPr>
          <p:cNvSpPr>
            <a:spLocks noGrp="1"/>
          </p:cNvSpPr>
          <p:nvPr>
            <p:ph sz="half" idx="2"/>
          </p:nvPr>
        </p:nvSpPr>
        <p:spPr/>
        <p:txBody>
          <a:bodyPr>
            <a:normAutofit/>
          </a:bodyPr>
          <a:lstStyle/>
          <a:p>
            <a:pPr lvl="1">
              <a:buClr>
                <a:srgbClr val="4A66AC"/>
              </a:buClr>
              <a:defRPr/>
            </a:pPr>
            <a:r>
              <a:rPr lang="en-US" sz="3000" b="1" dirty="0">
                <a:solidFill>
                  <a:prstClr val="black">
                    <a:lumMod val="75000"/>
                    <a:lumOff val="25000"/>
                  </a:prstClr>
                </a:solidFill>
              </a:rPr>
              <a:t>Enhanced goals of care</a:t>
            </a:r>
            <a:r>
              <a:rPr lang="en-US" sz="3200" b="1" dirty="0">
                <a:solidFill>
                  <a:prstClr val="black">
                    <a:lumMod val="75000"/>
                    <a:lumOff val="25000"/>
                  </a:prstClr>
                </a:solidFill>
              </a:rPr>
              <a:t> </a:t>
            </a:r>
            <a:r>
              <a:rPr lang="en-US" sz="1400" dirty="0">
                <a:solidFill>
                  <a:prstClr val="black">
                    <a:lumMod val="75000"/>
                    <a:lumOff val="25000"/>
                  </a:prstClr>
                </a:solidFill>
              </a:rPr>
              <a:t>Mack JCO 2010 </a:t>
            </a:r>
          </a:p>
          <a:p>
            <a:pPr lvl="1">
              <a:buClr>
                <a:srgbClr val="4A66AC"/>
              </a:buClr>
              <a:defRPr/>
            </a:pPr>
            <a:r>
              <a:rPr lang="en-US" sz="3000" b="1" dirty="0">
                <a:solidFill>
                  <a:prstClr val="black">
                    <a:lumMod val="75000"/>
                    <a:lumOff val="25000"/>
                  </a:prstClr>
                </a:solidFill>
              </a:rPr>
              <a:t>Improved quality of life</a:t>
            </a:r>
          </a:p>
          <a:p>
            <a:pPr lvl="1">
              <a:buClr>
                <a:srgbClr val="4A66AC"/>
              </a:buClr>
              <a:defRPr/>
            </a:pPr>
            <a:r>
              <a:rPr lang="en-US" sz="3000" b="1" dirty="0">
                <a:solidFill>
                  <a:prstClr val="black">
                    <a:lumMod val="75000"/>
                    <a:lumOff val="25000"/>
                  </a:prstClr>
                </a:solidFill>
              </a:rPr>
              <a:t>Reduced suffering</a:t>
            </a:r>
          </a:p>
          <a:p>
            <a:pPr lvl="1">
              <a:buClr>
                <a:srgbClr val="4A66AC"/>
              </a:buClr>
              <a:defRPr/>
            </a:pPr>
            <a:r>
              <a:rPr lang="en-US" sz="2600" b="1" dirty="0">
                <a:solidFill>
                  <a:prstClr val="black">
                    <a:lumMod val="75000"/>
                    <a:lumOff val="25000"/>
                  </a:prstClr>
                </a:solidFill>
              </a:rPr>
              <a:t>Better patient and family coping</a:t>
            </a:r>
          </a:p>
          <a:p>
            <a:pPr lvl="1">
              <a:buClr>
                <a:srgbClr val="4A66AC"/>
              </a:buClr>
              <a:defRPr/>
            </a:pPr>
            <a:r>
              <a:rPr lang="en-US" sz="2600" b="1" dirty="0">
                <a:solidFill>
                  <a:prstClr val="black">
                    <a:lumMod val="75000"/>
                    <a:lumOff val="25000"/>
                  </a:prstClr>
                </a:solidFill>
              </a:rPr>
              <a:t>Higher patient satisfaction</a:t>
            </a:r>
            <a:r>
              <a:rPr lang="en-US" sz="2700" b="1" dirty="0">
                <a:solidFill>
                  <a:prstClr val="black">
                    <a:lumMod val="75000"/>
                    <a:lumOff val="25000"/>
                  </a:prstClr>
                </a:solidFill>
              </a:rPr>
              <a:t> </a:t>
            </a:r>
            <a:r>
              <a:rPr lang="en-US" sz="1200" b="1" dirty="0" err="1">
                <a:solidFill>
                  <a:prstClr val="black">
                    <a:lumMod val="75000"/>
                    <a:lumOff val="25000"/>
                  </a:prstClr>
                </a:solidFill>
              </a:rPr>
              <a:t>Detering</a:t>
            </a:r>
            <a:r>
              <a:rPr lang="en-US" sz="1200" b="1" dirty="0">
                <a:solidFill>
                  <a:prstClr val="black">
                    <a:lumMod val="75000"/>
                    <a:lumOff val="25000"/>
                  </a:prstClr>
                </a:solidFill>
              </a:rPr>
              <a:t> BMJ 2010</a:t>
            </a:r>
          </a:p>
          <a:p>
            <a:pPr lvl="1">
              <a:buClr>
                <a:srgbClr val="4A66AC"/>
              </a:buClr>
              <a:defRPr/>
            </a:pPr>
            <a:r>
              <a:rPr lang="en-US" sz="2600" b="1" dirty="0">
                <a:solidFill>
                  <a:prstClr val="black">
                    <a:lumMod val="75000"/>
                    <a:lumOff val="25000"/>
                  </a:prstClr>
                </a:solidFill>
              </a:rPr>
              <a:t>Less non-beneficial care and costs</a:t>
            </a:r>
            <a:r>
              <a:rPr lang="en-US" sz="2700" b="1" dirty="0">
                <a:solidFill>
                  <a:prstClr val="black">
                    <a:lumMod val="75000"/>
                    <a:lumOff val="25000"/>
                  </a:prstClr>
                </a:solidFill>
              </a:rPr>
              <a:t> </a:t>
            </a:r>
            <a:r>
              <a:rPr lang="en-US" sz="1200" b="1" dirty="0">
                <a:solidFill>
                  <a:prstClr val="black">
                    <a:lumMod val="75000"/>
                    <a:lumOff val="25000"/>
                  </a:prstClr>
                </a:solidFill>
              </a:rPr>
              <a:t>Wright 2008, Zhang 2009</a:t>
            </a:r>
          </a:p>
          <a:p>
            <a:endParaRPr lang="en-US" dirty="0"/>
          </a:p>
        </p:txBody>
      </p:sp>
    </p:spTree>
    <p:extLst>
      <p:ext uri="{BB962C8B-B14F-4D97-AF65-F5344CB8AC3E}">
        <p14:creationId xmlns:p14="http://schemas.microsoft.com/office/powerpoint/2010/main" val="176982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8DECCC-53B4-4623-B0EA-039C3CF209EE}"/>
              </a:ext>
            </a:extLst>
          </p:cNvPr>
          <p:cNvSpPr>
            <a:spLocks noGrp="1"/>
          </p:cNvSpPr>
          <p:nvPr>
            <p:ph type="title"/>
          </p:nvPr>
        </p:nvSpPr>
        <p:spPr>
          <a:xfrm>
            <a:off x="6730000" y="639097"/>
            <a:ext cx="4813072" cy="3686015"/>
          </a:xfrm>
        </p:spPr>
        <p:txBody>
          <a:bodyPr vert="horz" lIns="91440" tIns="45720" rIns="91440" bIns="45720" rtlCol="0" anchor="b">
            <a:normAutofit fontScale="90000"/>
          </a:bodyPr>
          <a:lstStyle/>
          <a:p>
            <a:br>
              <a:rPr lang="en-US" sz="6200" dirty="0">
                <a:solidFill>
                  <a:schemeClr val="tx1">
                    <a:lumMod val="85000"/>
                    <a:lumOff val="15000"/>
                  </a:schemeClr>
                </a:solidFill>
              </a:rPr>
            </a:br>
            <a:r>
              <a:rPr lang="en-US" sz="6200" dirty="0">
                <a:solidFill>
                  <a:schemeClr val="tx1">
                    <a:lumMod val="85000"/>
                    <a:lumOff val="15000"/>
                  </a:schemeClr>
                </a:solidFill>
              </a:rPr>
              <a:t>How do we do this</a:t>
            </a:r>
            <a:br>
              <a:rPr lang="en-US" sz="6200" dirty="0">
                <a:solidFill>
                  <a:schemeClr val="tx1">
                    <a:lumMod val="85000"/>
                    <a:lumOff val="15000"/>
                  </a:schemeClr>
                </a:solidFill>
              </a:rPr>
            </a:br>
            <a:r>
              <a:rPr lang="en-US" sz="6200" dirty="0">
                <a:solidFill>
                  <a:schemeClr val="tx1">
                    <a:lumMod val="85000"/>
                    <a:lumOff val="15000"/>
                  </a:schemeClr>
                </a:solidFill>
              </a:rPr>
              <a:t>serious illness conversation?</a:t>
            </a:r>
          </a:p>
        </p:txBody>
      </p:sp>
      <p:pic>
        <p:nvPicPr>
          <p:cNvPr id="10" name="Content Placeholder 6">
            <a:extLst>
              <a:ext uri="{FF2B5EF4-FFF2-40B4-BE49-F238E27FC236}">
                <a16:creationId xmlns:a16="http://schemas.microsoft.com/office/drawing/2014/main" id="{EF64D94E-0A21-4DD8-9115-E83869317218}"/>
              </a:ext>
            </a:extLst>
          </p:cNvPr>
          <p:cNvPicPr>
            <a:picLocks noGrp="1" noChangeAspect="1"/>
          </p:cNvPicPr>
          <p:nvPr>
            <p:ph sz="half" idx="2"/>
          </p:nvPr>
        </p:nvPicPr>
        <p:blipFill>
          <a:blip r:embed="rId2"/>
          <a:stretch>
            <a:fillRect/>
          </a:stretch>
        </p:blipFill>
        <p:spPr>
          <a:xfrm>
            <a:off x="633999" y="1344216"/>
            <a:ext cx="5462001" cy="3645886"/>
          </a:xfrm>
          <a:prstGeom prst="rect">
            <a:avLst/>
          </a:prstGeom>
        </p:spPr>
      </p:pic>
      <p:cxnSp>
        <p:nvCxnSpPr>
          <p:cNvPr id="38" name="Straight Connector 37">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616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4526D76F-E18B-47B0-9C27-0018EF3530B7}"/>
              </a:ext>
            </a:extLst>
          </p:cNvPr>
          <p:cNvSpPr>
            <a:spLocks noGrp="1"/>
          </p:cNvSpPr>
          <p:nvPr>
            <p:ph type="title"/>
          </p:nvPr>
        </p:nvSpPr>
        <p:spPr>
          <a:xfrm>
            <a:off x="5181601" y="634946"/>
            <a:ext cx="6368142" cy="1450757"/>
          </a:xfrm>
        </p:spPr>
        <p:txBody>
          <a:bodyPr>
            <a:normAutofit/>
          </a:bodyPr>
          <a:lstStyle/>
          <a:p>
            <a:endParaRPr lang="en-US" b="1" dirty="0"/>
          </a:p>
        </p:txBody>
      </p:sp>
      <p:pic>
        <p:nvPicPr>
          <p:cNvPr id="17" name="Content Placeholder 13"/>
          <p:cNvPicPr>
            <a:picLocks noChangeAspect="1"/>
          </p:cNvPicPr>
          <p:nvPr/>
        </p:nvPicPr>
        <p:blipFill rotWithShape="1">
          <a:blip r:embed="rId2">
            <a:extLst>
              <a:ext uri="{28A0092B-C50C-407E-A947-70E740481C1C}">
                <a14:useLocalDpi xmlns:a14="http://schemas.microsoft.com/office/drawing/2010/main" val="0"/>
              </a:ext>
            </a:extLst>
          </a:blip>
          <a:srcRect l="1347" r="2896" b="-2"/>
          <a:stretch/>
        </p:blipFill>
        <p:spPr>
          <a:xfrm>
            <a:off x="20" y="-12128"/>
            <a:ext cx="4654276" cy="6870127"/>
          </a:xfrm>
          <a:prstGeom prst="rect">
            <a:avLst/>
          </a:prstGeom>
        </p:spPr>
      </p:pic>
      <p:cxnSp>
        <p:nvCxnSpPr>
          <p:cNvPr id="28" name="Straight Connector 2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idx="1"/>
          </p:nvPr>
        </p:nvSpPr>
        <p:spPr>
          <a:xfrm>
            <a:off x="5181601" y="2198914"/>
            <a:ext cx="6368142" cy="3670180"/>
          </a:xfrm>
        </p:spPr>
        <p:txBody>
          <a:bodyPr>
            <a:normAutofit/>
          </a:bodyPr>
          <a:lstStyle/>
          <a:p>
            <a:r>
              <a:rPr lang="en-US" sz="3200" b="1" dirty="0"/>
              <a:t>(see handout provided)</a:t>
            </a:r>
          </a:p>
          <a:p>
            <a:r>
              <a:rPr lang="en-US" sz="3200" b="1" dirty="0"/>
              <a:t>Or go to:  </a:t>
            </a:r>
            <a:r>
              <a:rPr lang="en-US" sz="3200" b="1" dirty="0">
                <a:hlinkClick r:id="rId3"/>
              </a:rPr>
              <a:t>www.talkaboutwhatmatters.org</a:t>
            </a:r>
            <a:r>
              <a:rPr lang="en-US" sz="3200" b="1" dirty="0"/>
              <a:t>    </a:t>
            </a:r>
          </a:p>
          <a:p>
            <a:r>
              <a:rPr lang="en-US" sz="3200" b="1" dirty="0"/>
              <a:t>Serious Illness Conversation Guide </a:t>
            </a:r>
          </a:p>
          <a:p>
            <a:r>
              <a:rPr lang="en-US" sz="3200" b="1" dirty="0"/>
              <a:t>revised April 2017 version</a:t>
            </a:r>
          </a:p>
          <a:p>
            <a:endParaRPr lang="en-US" dirty="0"/>
          </a:p>
        </p:txBody>
      </p:sp>
    </p:spTree>
    <p:extLst>
      <p:ext uri="{BB962C8B-B14F-4D97-AF65-F5344CB8AC3E}">
        <p14:creationId xmlns:p14="http://schemas.microsoft.com/office/powerpoint/2010/main" val="2910119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DD53-719D-449C-97AA-542926B13C7F}"/>
              </a:ext>
            </a:extLst>
          </p:cNvPr>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Using the serious illness care planning guide</a:t>
            </a:r>
          </a:p>
        </p:txBody>
      </p:sp>
      <p:sp>
        <p:nvSpPr>
          <p:cNvPr id="3" name="Content Placeholder 2">
            <a:extLst>
              <a:ext uri="{FF2B5EF4-FFF2-40B4-BE49-F238E27FC236}">
                <a16:creationId xmlns:a16="http://schemas.microsoft.com/office/drawing/2014/main" id="{8236C811-441C-4C3A-89FE-CDFA99294370}"/>
              </a:ext>
            </a:extLst>
          </p:cNvPr>
          <p:cNvSpPr>
            <a:spLocks noGrp="1"/>
          </p:cNvSpPr>
          <p:nvPr>
            <p:ph idx="1"/>
          </p:nvPr>
        </p:nvSpPr>
        <p:spPr>
          <a:xfrm>
            <a:off x="1066800" y="1886374"/>
            <a:ext cx="10058400" cy="4023360"/>
          </a:xfrm>
        </p:spPr>
        <p:txBody>
          <a:bodyPr/>
          <a:lstStyle/>
          <a:p>
            <a:endParaRPr lang="en-US" dirty="0">
              <a:hlinkClick r:id="rId2"/>
            </a:endParaRPr>
          </a:p>
          <a:p>
            <a:pPr algn="ctr"/>
            <a:endParaRPr lang="en-US" sz="2800" dirty="0"/>
          </a:p>
          <a:p>
            <a:pPr algn="ctr"/>
            <a:r>
              <a:rPr lang="en-US" sz="2800" dirty="0"/>
              <a:t>Go to:  </a:t>
            </a:r>
            <a:r>
              <a:rPr lang="en-US" sz="2800" dirty="0">
                <a:hlinkClick r:id="rId3"/>
              </a:rPr>
              <a:t>www.</a:t>
            </a:r>
            <a:r>
              <a:rPr lang="en-US" dirty="0">
                <a:hlinkClick r:id="rId3"/>
              </a:rPr>
              <a:t>ariadnelabs</a:t>
            </a:r>
            <a:endParaRPr lang="en-US" sz="2800" dirty="0"/>
          </a:p>
          <a:p>
            <a:pPr algn="ctr"/>
            <a:r>
              <a:rPr lang="en-US" sz="2800" dirty="0"/>
              <a:t>Click on “FULL PLAYLIST”  Choose video:  Ariadne End-of-Life Conversation and Commentary   Time:   34:03 </a:t>
            </a:r>
          </a:p>
          <a:p>
            <a:pPr algn="ctr"/>
            <a:endParaRPr lang="en-US" sz="2800" dirty="0"/>
          </a:p>
          <a:p>
            <a:pPr algn="ctr"/>
            <a:r>
              <a:rPr lang="en-US" sz="2800" dirty="0"/>
              <a:t>Click on SERIOUS ILLNESS CARE box.  More articles, sometimes videos.</a:t>
            </a:r>
          </a:p>
          <a:p>
            <a:pPr algn="ctr"/>
            <a:endParaRPr lang="en-US" dirty="0"/>
          </a:p>
          <a:p>
            <a:pPr marL="0" indent="0" algn="ctr">
              <a:buNone/>
            </a:pPr>
            <a:endParaRPr lang="en-US" dirty="0"/>
          </a:p>
        </p:txBody>
      </p:sp>
    </p:spTree>
    <p:extLst>
      <p:ext uri="{BB962C8B-B14F-4D97-AF65-F5344CB8AC3E}">
        <p14:creationId xmlns:p14="http://schemas.microsoft.com/office/powerpoint/2010/main" val="3197899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553C-53B8-4F13-9B88-20CE42F269F6}"/>
              </a:ext>
            </a:extLst>
          </p:cNvPr>
          <p:cNvSpPr>
            <a:spLocks noGrp="1"/>
          </p:cNvSpPr>
          <p:nvPr>
            <p:ph type="title"/>
          </p:nvPr>
        </p:nvSpPr>
        <p:spPr/>
        <p:txBody>
          <a:bodyPr vert="horz" lIns="91440" tIns="45720" rIns="91440" bIns="45720" rtlCol="0" anchor="b">
            <a:normAutofit/>
          </a:bodyPr>
          <a:lstStyle/>
          <a:p>
            <a:r>
              <a:rPr lang="en-US" b="1" dirty="0"/>
              <a:t>Practice!!</a:t>
            </a:r>
          </a:p>
        </p:txBody>
      </p:sp>
      <p:pic>
        <p:nvPicPr>
          <p:cNvPr id="21" name="Content Placeholder 20" descr="A person sitting in front of a computer&#10;&#10;Description automatically generated">
            <a:extLst>
              <a:ext uri="{FF2B5EF4-FFF2-40B4-BE49-F238E27FC236}">
                <a16:creationId xmlns:a16="http://schemas.microsoft.com/office/drawing/2014/main" id="{9F0C7344-F396-4E1F-A4AF-5A973BAC655E}"/>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6320" y="1737360"/>
            <a:ext cx="4938712" cy="2772051"/>
          </a:xfrm>
        </p:spPr>
      </p:pic>
      <p:pic>
        <p:nvPicPr>
          <p:cNvPr id="9" name="Content Placeholder 8" descr="Two people looking at the camera&#10;&#10;Description automatically generated">
            <a:extLst>
              <a:ext uri="{FF2B5EF4-FFF2-40B4-BE49-F238E27FC236}">
                <a16:creationId xmlns:a16="http://schemas.microsoft.com/office/drawing/2014/main" id="{3F80BA02-7844-4209-8041-6EB69CE7D535}"/>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09678" y="2974560"/>
            <a:ext cx="4937125" cy="3290130"/>
          </a:xfrm>
          <a:prstGeom prst="rect">
            <a:avLst/>
          </a:prstGeom>
        </p:spPr>
      </p:pic>
    </p:spTree>
    <p:extLst>
      <p:ext uri="{BB962C8B-B14F-4D97-AF65-F5344CB8AC3E}">
        <p14:creationId xmlns:p14="http://schemas.microsoft.com/office/powerpoint/2010/main" val="6042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1DCAA2-5057-4EF5-AE29-CF0BA436AEF1}"/>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THELMA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65A9326-FAEA-4CF8-939B-DF72ED496962}"/>
              </a:ext>
            </a:extLst>
          </p:cNvPr>
          <p:cNvSpPr>
            <a:spLocks noGrp="1"/>
          </p:cNvSpPr>
          <p:nvPr>
            <p:ph idx="1"/>
          </p:nvPr>
        </p:nvSpPr>
        <p:spPr>
          <a:xfrm>
            <a:off x="4742016" y="605896"/>
            <a:ext cx="6413663" cy="5646208"/>
          </a:xfrm>
        </p:spPr>
        <p:txBody>
          <a:bodyPr anchor="ctr">
            <a:normAutofit/>
          </a:bodyPr>
          <a:lstStyle/>
          <a:p>
            <a:r>
              <a:rPr lang="en-US" dirty="0"/>
              <a:t> </a:t>
            </a:r>
            <a:r>
              <a:rPr lang="en-US" sz="2800" dirty="0"/>
              <a:t>Thelma is a 74 </a:t>
            </a:r>
            <a:r>
              <a:rPr lang="en-US" sz="2800" dirty="0" err="1"/>
              <a:t>y.o</a:t>
            </a:r>
            <a:r>
              <a:rPr lang="en-US" sz="2800" dirty="0"/>
              <a:t>. female patient with 30 year history of diabetes, and bilateral AK amputee of lower extremities. She lives alone but has family support nearby.  She has a history of heart disease:  Bypass surgery 10 years ago; aortic valve replacement, and has been diagnosed with  congestive heart failure in the last 5 years.  </a:t>
            </a:r>
          </a:p>
          <a:p>
            <a:endParaRPr lang="en-US" sz="2800" dirty="0"/>
          </a:p>
          <a:p>
            <a:pPr marL="0" indent="0">
              <a:buNone/>
            </a:pPr>
            <a:r>
              <a:rPr lang="en-US" sz="2800" dirty="0"/>
              <a:t>  She has been admitted 2X last year to the hospital.  Today  she is in the ER because she has had difficulty breathing and she “is not feeling well.”   </a:t>
            </a:r>
          </a:p>
          <a:p>
            <a:endParaRPr lang="en-US" dirty="0"/>
          </a:p>
        </p:txBody>
      </p:sp>
    </p:spTree>
    <p:extLst>
      <p:ext uri="{BB962C8B-B14F-4D97-AF65-F5344CB8AC3E}">
        <p14:creationId xmlns:p14="http://schemas.microsoft.com/office/powerpoint/2010/main" val="1233756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CDFF-582A-4091-AB48-6CF74C8DB069}"/>
              </a:ext>
            </a:extLst>
          </p:cNvPr>
          <p:cNvSpPr>
            <a:spLocks noGrp="1"/>
          </p:cNvSpPr>
          <p:nvPr>
            <p:ph type="title"/>
          </p:nvPr>
        </p:nvSpPr>
        <p:spPr/>
        <p:txBody>
          <a:bodyPr>
            <a:normAutofit/>
          </a:bodyPr>
          <a:lstStyle/>
          <a:p>
            <a:r>
              <a:rPr lang="en-US" altLang="en-US" sz="4400" b="1" dirty="0">
                <a:solidFill>
                  <a:schemeClr val="tx2"/>
                </a:solidFill>
                <a:effectLst>
                  <a:outerShdw blurRad="38100" dist="38100" dir="2700000" algn="tl">
                    <a:srgbClr val="000000">
                      <a:alpha val="43137"/>
                    </a:srgbClr>
                  </a:outerShdw>
                </a:effectLst>
                <a:ea typeface="ＭＳ Ｐゴシック" pitchFamily="34" charset="-128"/>
              </a:rPr>
              <a:t>Potential Outcomes of Serious Illness Conversations</a:t>
            </a:r>
            <a:endParaRPr lang="en-US" sz="4400" b="1" dirty="0">
              <a:solidFill>
                <a:schemeClr val="tx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F16586B-F9CD-4F7B-AE22-1185A30D1E83}"/>
              </a:ext>
            </a:extLst>
          </p:cNvPr>
          <p:cNvSpPr>
            <a:spLocks noGrp="1"/>
          </p:cNvSpPr>
          <p:nvPr>
            <p:ph idx="1"/>
          </p:nvPr>
        </p:nvSpPr>
        <p:spPr/>
        <p:txBody>
          <a:bodyPr>
            <a:normAutofit/>
          </a:bodyPr>
          <a:lstStyle/>
          <a:p>
            <a:r>
              <a:rPr lang="en-US" altLang="en-US" sz="3200" dirty="0">
                <a:ea typeface="ＭＳ Ｐゴシック" pitchFamily="34" charset="-128"/>
              </a:rPr>
              <a:t>Conversation documented in medical record</a:t>
            </a:r>
          </a:p>
          <a:p>
            <a:pPr lvl="1"/>
            <a:r>
              <a:rPr lang="en-US" altLang="en-US" sz="2800" dirty="0">
                <a:ea typeface="ＭＳ Ｐゴシック" pitchFamily="34" charset="-128"/>
              </a:rPr>
              <a:t>Needs to be in a place where it is EASILY accessed by other providers.  </a:t>
            </a:r>
            <a:r>
              <a:rPr lang="en-US" altLang="en-US" sz="2800" dirty="0">
                <a:highlight>
                  <a:srgbClr val="FFFF00"/>
                </a:highlight>
                <a:ea typeface="ＭＳ Ｐゴシック" pitchFamily="34" charset="-128"/>
              </a:rPr>
              <a:t>TPOPP/POLST form can be used</a:t>
            </a:r>
            <a:r>
              <a:rPr lang="en-US" altLang="en-US" sz="2800" dirty="0">
                <a:ea typeface="ＭＳ Ｐゴシック" pitchFamily="34" charset="-128"/>
              </a:rPr>
              <a:t>.</a:t>
            </a:r>
          </a:p>
          <a:p>
            <a:pPr lvl="1"/>
            <a:r>
              <a:rPr lang="en-US" altLang="en-US" sz="2800" dirty="0">
                <a:ea typeface="ＭＳ Ｐゴシック" pitchFamily="34" charset="-128"/>
              </a:rPr>
              <a:t>Person’s current goals and wishes are documented</a:t>
            </a:r>
          </a:p>
          <a:p>
            <a:pPr lvl="1"/>
            <a:r>
              <a:rPr lang="en-US" altLang="en-US" sz="2800" dirty="0">
                <a:ea typeface="ＭＳ Ｐゴシック" pitchFamily="34" charset="-128"/>
              </a:rPr>
              <a:t>Can be billed by provider for using ACP codes activated by CMS January 1, 2016</a:t>
            </a:r>
          </a:p>
          <a:p>
            <a:r>
              <a:rPr lang="en-US" altLang="en-US" sz="3200" dirty="0">
                <a:ea typeface="ＭＳ Ｐゴシック" pitchFamily="34" charset="-128"/>
              </a:rPr>
              <a:t>ALL levels of care get the communication about patient.</a:t>
            </a:r>
          </a:p>
          <a:p>
            <a:r>
              <a:rPr lang="en-US" altLang="en-US" sz="3200" dirty="0">
                <a:ea typeface="ＭＳ Ｐゴシック" pitchFamily="34" charset="-128"/>
              </a:rPr>
              <a:t>Creation of TPOPP document</a:t>
            </a:r>
            <a:endParaRPr lang="en-US" dirty="0"/>
          </a:p>
        </p:txBody>
      </p:sp>
    </p:spTree>
    <p:extLst>
      <p:ext uri="{BB962C8B-B14F-4D97-AF65-F5344CB8AC3E}">
        <p14:creationId xmlns:p14="http://schemas.microsoft.com/office/powerpoint/2010/main" val="3878856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5C2C8-6C33-4846-8CC6-7D2163F7F664}"/>
              </a:ext>
            </a:extLst>
          </p:cNvPr>
          <p:cNvSpPr>
            <a:spLocks noGrp="1"/>
          </p:cNvSpPr>
          <p:nvPr>
            <p:ph type="title"/>
          </p:nvPr>
        </p:nvSpPr>
        <p:spPr/>
        <p:txBody>
          <a:bodyPr>
            <a:normAutofit/>
          </a:bodyPr>
          <a:lstStyle/>
          <a:p>
            <a:r>
              <a:rPr lang="en-US" altLang="en-US" b="1" dirty="0">
                <a:solidFill>
                  <a:schemeClr val="tx2"/>
                </a:solidFill>
                <a:effectLst>
                  <a:outerShdw blurRad="38100" dist="38100" dir="2700000" algn="tl">
                    <a:srgbClr val="000000">
                      <a:alpha val="43137"/>
                    </a:srgbClr>
                  </a:outerShdw>
                </a:effectLst>
                <a:ea typeface="ＭＳ Ｐゴシック" pitchFamily="34" charset="-128"/>
              </a:rPr>
              <a:t>Potential Outcomes of Serious Illness Conversations</a:t>
            </a:r>
            <a:endParaRPr lang="en-US" dirty="0"/>
          </a:p>
        </p:txBody>
      </p:sp>
      <p:sp>
        <p:nvSpPr>
          <p:cNvPr id="5" name="Content Placeholder 4">
            <a:extLst>
              <a:ext uri="{FF2B5EF4-FFF2-40B4-BE49-F238E27FC236}">
                <a16:creationId xmlns:a16="http://schemas.microsoft.com/office/drawing/2014/main" id="{B20F36D0-7AF8-4CCB-8CEF-7BB54F01A8C5}"/>
              </a:ext>
            </a:extLst>
          </p:cNvPr>
          <p:cNvSpPr>
            <a:spLocks noGrp="1"/>
          </p:cNvSpPr>
          <p:nvPr>
            <p:ph idx="1"/>
          </p:nvPr>
        </p:nvSpPr>
        <p:spPr/>
        <p:txBody>
          <a:bodyPr>
            <a:normAutofit fontScale="92500" lnSpcReduction="20000"/>
          </a:bodyPr>
          <a:lstStyle/>
          <a:p>
            <a:r>
              <a:rPr lang="en-US" dirty="0"/>
              <a:t>What Difference does it really make to talk about dying earlier?   WBUR  Common Health Newsletter – a weekly digest for health medicine and science coverage.</a:t>
            </a:r>
          </a:p>
          <a:p>
            <a:r>
              <a:rPr lang="en-US" b="1" dirty="0">
                <a:highlight>
                  <a:srgbClr val="FFFF00"/>
                </a:highlight>
              </a:rPr>
              <a:t>Patients and families cut anxiety and depression </a:t>
            </a:r>
            <a:r>
              <a:rPr lang="en-US" dirty="0"/>
              <a:t>(according to a 4 year study that followed 278 Dana-Farber Cancer Institute patients with advanced cancer</a:t>
            </a:r>
          </a:p>
          <a:p>
            <a:endParaRPr lang="en-US" dirty="0"/>
          </a:p>
          <a:p>
            <a:r>
              <a:rPr lang="en-US" b="1" dirty="0">
                <a:highlight>
                  <a:srgbClr val="FFFF00"/>
                </a:highlight>
              </a:rPr>
              <a:t>Moderate to severe anxiety was only half as common as among those in the conversation group and this improvement persisted for months.</a:t>
            </a:r>
          </a:p>
          <a:p>
            <a:endParaRPr lang="en-US" b="1" dirty="0">
              <a:highlight>
                <a:srgbClr val="FFFF00"/>
              </a:highlight>
            </a:endParaRPr>
          </a:p>
          <a:p>
            <a:r>
              <a:rPr lang="en-US" b="1" dirty="0">
                <a:highlight>
                  <a:srgbClr val="FFFF00"/>
                </a:highlight>
              </a:rPr>
              <a:t>Affect on medical treatment:  NO significant effects on reducing unwanted or unhelpful measures.    Sample size was small and # of deaths were small in groups.</a:t>
            </a:r>
          </a:p>
          <a:p>
            <a:r>
              <a:rPr lang="en-US" b="1" dirty="0">
                <a:highlight>
                  <a:srgbClr val="FFFF00"/>
                </a:highlight>
              </a:rPr>
              <a:t> It found no clear improvement on dying more peacefully or getting care tailored to personal goals and no change in survival </a:t>
            </a:r>
            <a:r>
              <a:rPr lang="en-US" b="1" dirty="0" err="1">
                <a:highlight>
                  <a:srgbClr val="FFFF00"/>
                </a:highlight>
              </a:rPr>
              <a:t>time.The</a:t>
            </a:r>
            <a:r>
              <a:rPr lang="en-US" b="1" dirty="0">
                <a:highlight>
                  <a:srgbClr val="FFFF00"/>
                </a:highlight>
              </a:rPr>
              <a:t> serious illness conversations happen a couple of months earlier, about 5 mos. Before the death.</a:t>
            </a:r>
          </a:p>
          <a:p>
            <a:endParaRPr lang="en-US" dirty="0"/>
          </a:p>
        </p:txBody>
      </p:sp>
    </p:spTree>
    <p:extLst>
      <p:ext uri="{BB962C8B-B14F-4D97-AF65-F5344CB8AC3E}">
        <p14:creationId xmlns:p14="http://schemas.microsoft.com/office/powerpoint/2010/main" val="242988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C2E3-378D-42E7-A577-AB417F095C55}"/>
              </a:ext>
            </a:extLst>
          </p:cNvPr>
          <p:cNvSpPr>
            <a:spLocks noGrp="1"/>
          </p:cNvSpPr>
          <p:nvPr>
            <p:ph type="title"/>
          </p:nvPr>
        </p:nvSpPr>
        <p:spPr/>
        <p:txBody>
          <a:bodyPr/>
          <a:lstStyle/>
          <a:p>
            <a:r>
              <a:rPr lang="en-US" dirty="0"/>
              <a:t>CMS Quality Initiative Aims (2016)</a:t>
            </a:r>
          </a:p>
        </p:txBody>
      </p:sp>
      <p:sp>
        <p:nvSpPr>
          <p:cNvPr id="3" name="Content Placeholder 2">
            <a:extLst>
              <a:ext uri="{FF2B5EF4-FFF2-40B4-BE49-F238E27FC236}">
                <a16:creationId xmlns:a16="http://schemas.microsoft.com/office/drawing/2014/main" id="{C67A6884-E2C6-4766-B4AD-5B8220AE1044}"/>
              </a:ext>
            </a:extLst>
          </p:cNvPr>
          <p:cNvSpPr>
            <a:spLocks noGrp="1"/>
          </p:cNvSpPr>
          <p:nvPr>
            <p:ph idx="1"/>
          </p:nvPr>
        </p:nvSpPr>
        <p:spPr/>
        <p:txBody>
          <a:bodyPr/>
          <a:lstStyle/>
          <a:p>
            <a:pPr>
              <a:buFont typeface="Wingdings" panose="05000000000000000000" pitchFamily="2" charset="2"/>
              <a:buChar char="q"/>
            </a:pPr>
            <a:r>
              <a:rPr lang="en-US" sz="3200" u="sng" dirty="0"/>
              <a:t>Better Care</a:t>
            </a:r>
            <a:r>
              <a:rPr lang="en-US" sz="3200" dirty="0"/>
              <a:t>:   Improve the overall quality of care by making health care more person-centered, reliable, accessible and safe.</a:t>
            </a:r>
          </a:p>
          <a:p>
            <a:pPr>
              <a:buFont typeface="Wingdings" panose="05000000000000000000" pitchFamily="2" charset="2"/>
              <a:buChar char="q"/>
            </a:pPr>
            <a:r>
              <a:rPr lang="en-US" sz="3200" u="sng" dirty="0"/>
              <a:t>Smarter Spending</a:t>
            </a:r>
            <a:r>
              <a:rPr lang="en-US" sz="3200" dirty="0"/>
              <a:t>:  Reduce the cost of quality health care for individual’s families, employers, government, and communities.</a:t>
            </a:r>
          </a:p>
          <a:p>
            <a:pPr>
              <a:buFont typeface="Wingdings" panose="05000000000000000000" pitchFamily="2" charset="2"/>
              <a:buChar char="q"/>
            </a:pPr>
            <a:r>
              <a:rPr lang="en-US" sz="3200" u="sng" dirty="0"/>
              <a:t>Healthier People, Healthier Communities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12843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B2BF-9539-4B9C-A944-52412A1FBF0E}"/>
              </a:ext>
            </a:extLst>
          </p:cNvPr>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What is TPOPP?</a:t>
            </a:r>
          </a:p>
        </p:txBody>
      </p:sp>
      <p:sp>
        <p:nvSpPr>
          <p:cNvPr id="3" name="Content Placeholder 2">
            <a:extLst>
              <a:ext uri="{FF2B5EF4-FFF2-40B4-BE49-F238E27FC236}">
                <a16:creationId xmlns:a16="http://schemas.microsoft.com/office/drawing/2014/main" id="{646C28D6-BD2E-4F8E-8959-1A10E089D320}"/>
              </a:ext>
            </a:extLst>
          </p:cNvPr>
          <p:cNvSpPr>
            <a:spLocks noGrp="1"/>
          </p:cNvSpPr>
          <p:nvPr>
            <p:ph idx="1"/>
          </p:nvPr>
        </p:nvSpPr>
        <p:spPr/>
        <p:txBody>
          <a:bodyPr>
            <a:normAutofit/>
          </a:bodyPr>
          <a:lstStyle/>
          <a:p>
            <a:pPr algn="ctr"/>
            <a:endParaRPr lang="en-US" sz="4400" dirty="0"/>
          </a:p>
          <a:p>
            <a:pPr algn="ctr"/>
            <a:r>
              <a:rPr lang="en-US" sz="4400" dirty="0"/>
              <a:t>TRANSPORTABLE PHYSICIAN ORDERS FOR PATIENT PREFERENCES</a:t>
            </a:r>
          </a:p>
          <a:p>
            <a:pPr marL="0" indent="0" algn="ctr">
              <a:buNone/>
            </a:pPr>
            <a:endParaRPr lang="en-US" sz="4400" dirty="0"/>
          </a:p>
        </p:txBody>
      </p:sp>
      <p:pic>
        <p:nvPicPr>
          <p:cNvPr id="4" name="Picture 3" descr="A picture containing text&#10;&#10;Description generated with high confidence">
            <a:extLst>
              <a:ext uri="{FF2B5EF4-FFF2-40B4-BE49-F238E27FC236}">
                <a16:creationId xmlns:a16="http://schemas.microsoft.com/office/drawing/2014/main" id="{DE144F1A-1E3F-4D78-815E-777821738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237" y="4181588"/>
            <a:ext cx="2548007" cy="1391967"/>
          </a:xfrm>
          <a:prstGeom prst="rect">
            <a:avLst/>
          </a:prstGeom>
        </p:spPr>
      </p:pic>
    </p:spTree>
    <p:extLst>
      <p:ext uri="{BB962C8B-B14F-4D97-AF65-F5344CB8AC3E}">
        <p14:creationId xmlns:p14="http://schemas.microsoft.com/office/powerpoint/2010/main" val="3119888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b="1" dirty="0">
                <a:solidFill>
                  <a:schemeClr val="tx2"/>
                </a:solidFill>
                <a:effectLst>
                  <a:outerShdw blurRad="38100" dist="38100" dir="2700000" algn="tl">
                    <a:srgbClr val="000000">
                      <a:alpha val="43137"/>
                    </a:srgbClr>
                  </a:outerShdw>
                </a:effectLst>
              </a:rPr>
              <a:t>What is POLST?</a:t>
            </a:r>
          </a:p>
        </p:txBody>
      </p:sp>
      <p:sp>
        <p:nvSpPr>
          <p:cNvPr id="31747" name="Content Placeholder 2"/>
          <p:cNvSpPr>
            <a:spLocks noGrp="1"/>
          </p:cNvSpPr>
          <p:nvPr>
            <p:ph idx="1"/>
          </p:nvPr>
        </p:nvSpPr>
        <p:spPr/>
        <p:txBody>
          <a:bodyPr>
            <a:normAutofit/>
          </a:bodyPr>
          <a:lstStyle/>
          <a:p>
            <a:r>
              <a:rPr lang="en-US" altLang="en-US" sz="2400" dirty="0"/>
              <a:t>Physicians Orders for Life Sustaining Treatment (</a:t>
            </a:r>
            <a:r>
              <a:rPr lang="en-US" altLang="en-US" sz="2400" dirty="0">
                <a:hlinkClick r:id="rId3"/>
              </a:rPr>
              <a:t>www.polst.org</a:t>
            </a:r>
            <a:r>
              <a:rPr lang="en-US" altLang="en-US" sz="2400" dirty="0"/>
              <a:t>), started in Oregon in 1991</a:t>
            </a:r>
          </a:p>
          <a:p>
            <a:r>
              <a:rPr lang="en-US" altLang="en-US" sz="2400" dirty="0"/>
              <a:t>Converts patient preferences for treatment into:</a:t>
            </a:r>
          </a:p>
          <a:p>
            <a:pPr lvl="1"/>
            <a:r>
              <a:rPr lang="en-US" altLang="en-US" dirty="0"/>
              <a:t>Orders that move with the patient across the continuum </a:t>
            </a:r>
          </a:p>
          <a:p>
            <a:pPr lvl="1"/>
            <a:r>
              <a:rPr lang="en-US" altLang="en-US" dirty="0"/>
              <a:t>Reviewed and respected as appropriate by care providers all along that continuum</a:t>
            </a:r>
          </a:p>
          <a:p>
            <a:r>
              <a:rPr lang="en-US" altLang="en-US" sz="2400" dirty="0"/>
              <a:t>&gt;40 states presently working on paradigm development</a:t>
            </a:r>
          </a:p>
          <a:p>
            <a:r>
              <a:rPr lang="en-US" altLang="en-US" sz="2400" dirty="0"/>
              <a:t>Different names in different places (MOLST, POST, TPOPP), all have the same POLST paradigm elements</a:t>
            </a:r>
          </a:p>
        </p:txBody>
      </p:sp>
    </p:spTree>
    <p:extLst>
      <p:ext uri="{BB962C8B-B14F-4D97-AF65-F5344CB8AC3E}">
        <p14:creationId xmlns:p14="http://schemas.microsoft.com/office/powerpoint/2010/main" val="3133016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p:txBody>
          <a:bodyPr>
            <a:normAutofit/>
          </a:bodyPr>
          <a:lstStyle/>
          <a:p>
            <a:pPr eaLnBrk="1" hangingPunct="1">
              <a:defRPr/>
            </a:pPr>
            <a:r>
              <a:rPr lang="en-US" sz="4400" b="1" dirty="0">
                <a:solidFill>
                  <a:schemeClr val="tx2"/>
                </a:solidFill>
                <a:effectLst>
                  <a:outerShdw blurRad="38100" dist="38100" dir="2700000" algn="tl">
                    <a:srgbClr val="C0C0C0"/>
                  </a:outerShdw>
                </a:effectLst>
              </a:rPr>
              <a:t>POLST Paradigm</a:t>
            </a:r>
          </a:p>
        </p:txBody>
      </p:sp>
      <p:sp>
        <p:nvSpPr>
          <p:cNvPr id="68610" name="Content Placeholder 1"/>
          <p:cNvSpPr>
            <a:spLocks noGrp="1"/>
          </p:cNvSpPr>
          <p:nvPr>
            <p:ph idx="1"/>
          </p:nvPr>
        </p:nvSpPr>
        <p:spPr/>
        <p:txBody>
          <a:bodyPr>
            <a:normAutofit/>
          </a:bodyPr>
          <a:lstStyle/>
          <a:p>
            <a:pPr eaLnBrk="1" hangingPunct="1"/>
            <a:r>
              <a:rPr lang="en-US" sz="3200" dirty="0"/>
              <a:t>Term “POLST paradigm” used to describe programs with consistent components, but different names</a:t>
            </a:r>
          </a:p>
          <a:p>
            <a:pPr lvl="1" eaLnBrk="1" hangingPunct="1"/>
            <a:r>
              <a:rPr lang="en-US" sz="3200" dirty="0"/>
              <a:t>MOLST – New York</a:t>
            </a:r>
          </a:p>
          <a:p>
            <a:pPr lvl="1" eaLnBrk="1" hangingPunct="1"/>
            <a:r>
              <a:rPr lang="en-US" sz="3200" dirty="0"/>
              <a:t>MOST – North Carolina</a:t>
            </a:r>
          </a:p>
          <a:p>
            <a:pPr lvl="1" eaLnBrk="1" hangingPunct="1"/>
            <a:r>
              <a:rPr lang="en-US" sz="3200" dirty="0"/>
              <a:t>POST – West Virginia</a:t>
            </a:r>
          </a:p>
          <a:p>
            <a:pPr lvl="1" eaLnBrk="1" hangingPunct="1"/>
            <a:r>
              <a:rPr lang="en-US" sz="3200" dirty="0"/>
              <a:t>TPOPP – Kansas - Missouri </a:t>
            </a:r>
          </a:p>
          <a:p>
            <a:pPr lvl="1" eaLnBrk="1" hangingPunct="1"/>
            <a:r>
              <a:rPr lang="en-US" sz="3200" dirty="0"/>
              <a:t>www.polst.org</a:t>
            </a:r>
          </a:p>
          <a:p>
            <a:pPr eaLnBrk="1" hangingPunct="1"/>
            <a:endParaRPr lang="en-US" sz="3200" dirty="0"/>
          </a:p>
        </p:txBody>
      </p:sp>
    </p:spTree>
    <p:extLst>
      <p:ext uri="{BB962C8B-B14F-4D97-AF65-F5344CB8AC3E}">
        <p14:creationId xmlns:p14="http://schemas.microsoft.com/office/powerpoint/2010/main" val="2192149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p:txBody>
          <a:bodyPr>
            <a:normAutofit/>
          </a:bodyPr>
          <a:lstStyle/>
          <a:p>
            <a:pPr eaLnBrk="1" hangingPunct="1">
              <a:defRPr/>
            </a:pPr>
            <a:r>
              <a:rPr lang="en-US" sz="4400" b="1" dirty="0">
                <a:solidFill>
                  <a:schemeClr val="tx2"/>
                </a:solidFill>
                <a:effectLst>
                  <a:outerShdw blurRad="38100" dist="38100" dir="2700000" algn="tl">
                    <a:srgbClr val="C0C0C0"/>
                  </a:outerShdw>
                </a:effectLst>
              </a:rPr>
              <a:t>POLST programs nationwide</a:t>
            </a:r>
          </a:p>
        </p:txBody>
      </p:sp>
      <p:grpSp>
        <p:nvGrpSpPr>
          <p:cNvPr id="5" name="Group 4"/>
          <p:cNvGrpSpPr/>
          <p:nvPr/>
        </p:nvGrpSpPr>
        <p:grpSpPr>
          <a:xfrm>
            <a:off x="1524000" y="1828801"/>
            <a:ext cx="9144000" cy="4303935"/>
            <a:chOff x="0" y="1905000"/>
            <a:chExt cx="9144000" cy="4303935"/>
          </a:xfrm>
        </p:grpSpPr>
        <p:pic>
          <p:nvPicPr>
            <p:cNvPr id="2" name="Picture 1"/>
            <p:cNvPicPr>
              <a:picLocks noChangeAspect="1"/>
            </p:cNvPicPr>
            <p:nvPr/>
          </p:nvPicPr>
          <p:blipFill>
            <a:blip r:embed="rId3"/>
            <a:stretch>
              <a:fillRect/>
            </a:stretch>
          </p:blipFill>
          <p:spPr>
            <a:xfrm>
              <a:off x="0" y="1905000"/>
              <a:ext cx="9144000" cy="4303935"/>
            </a:xfrm>
            <a:prstGeom prst="rect">
              <a:avLst/>
            </a:prstGeom>
          </p:spPr>
        </p:pic>
        <p:sp>
          <p:nvSpPr>
            <p:cNvPr id="3" name="Rectangle 2"/>
            <p:cNvSpPr/>
            <p:nvPr/>
          </p:nvSpPr>
          <p:spPr>
            <a:xfrm>
              <a:off x="152400" y="5334000"/>
              <a:ext cx="1981200" cy="762000"/>
            </a:xfrm>
            <a:prstGeom prst="rect">
              <a:avLst/>
            </a:prstGeom>
            <a:solidFill>
              <a:srgbClr val="3C3B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45229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p:cNvSpPr>
            <a:spLocks noGrp="1"/>
          </p:cNvSpPr>
          <p:nvPr>
            <p:ph type="title"/>
          </p:nvPr>
        </p:nvSpPr>
        <p:spPr/>
        <p:txBody>
          <a:bodyPr>
            <a:normAutofit/>
          </a:bodyPr>
          <a:lstStyle/>
          <a:p>
            <a:pPr eaLnBrk="1" hangingPunct="1">
              <a:defRPr/>
            </a:pPr>
            <a:r>
              <a:rPr lang="en-US" sz="4400" b="1" dirty="0">
                <a:solidFill>
                  <a:schemeClr val="tx2"/>
                </a:solidFill>
                <a:effectLst>
                  <a:outerShdw blurRad="38100" dist="38100" dir="2700000" algn="tl">
                    <a:srgbClr val="C0C0C0"/>
                  </a:outerShdw>
                </a:effectLst>
              </a:rPr>
              <a:t>POLST as Preferred Practice</a:t>
            </a:r>
          </a:p>
        </p:txBody>
      </p:sp>
      <p:sp>
        <p:nvSpPr>
          <p:cNvPr id="84994" name="Content Placeholder 1"/>
          <p:cNvSpPr>
            <a:spLocks noGrp="1"/>
          </p:cNvSpPr>
          <p:nvPr>
            <p:ph idx="1"/>
          </p:nvPr>
        </p:nvSpPr>
        <p:spPr/>
        <p:txBody>
          <a:bodyPr>
            <a:normAutofit/>
          </a:bodyPr>
          <a:lstStyle/>
          <a:p>
            <a:pPr eaLnBrk="1" hangingPunct="1">
              <a:buFontTx/>
              <a:buNone/>
              <a:defRPr/>
            </a:pPr>
            <a:r>
              <a:rPr lang="en-US" dirty="0"/>
              <a:t>“Compared with other advance directive</a:t>
            </a:r>
          </a:p>
          <a:p>
            <a:pPr eaLnBrk="1" hangingPunct="1">
              <a:buFontTx/>
              <a:buNone/>
              <a:defRPr/>
            </a:pPr>
            <a:r>
              <a:rPr lang="en-US" dirty="0"/>
              <a:t>programs, POLST more accurately conveys</a:t>
            </a:r>
          </a:p>
          <a:p>
            <a:pPr eaLnBrk="1" hangingPunct="1">
              <a:buFontTx/>
              <a:buNone/>
              <a:defRPr/>
            </a:pPr>
            <a:r>
              <a:rPr lang="en-US" dirty="0"/>
              <a:t>end-of-life preferences and yields higher</a:t>
            </a:r>
          </a:p>
          <a:p>
            <a:pPr eaLnBrk="1" hangingPunct="1">
              <a:buFontTx/>
              <a:buNone/>
              <a:defRPr/>
            </a:pPr>
            <a:r>
              <a:rPr lang="en-US" dirty="0"/>
              <a:t>adherence by medical professionals.”</a:t>
            </a:r>
          </a:p>
          <a:p>
            <a:pPr lvl="1" algn="r" eaLnBrk="1" hangingPunct="1">
              <a:defRPr/>
            </a:pPr>
            <a:r>
              <a:rPr lang="en-US" sz="2800" b="1" dirty="0">
                <a:solidFill>
                  <a:schemeClr val="accent2"/>
                </a:solidFill>
                <a:effectLst>
                  <a:outerShdw blurRad="38100" dist="38100" dir="2700000" algn="tl">
                    <a:srgbClr val="C0C0C0"/>
                  </a:outerShdw>
                </a:effectLst>
              </a:rPr>
              <a:t>National Quality Forum</a:t>
            </a:r>
          </a:p>
          <a:p>
            <a:pPr lvl="1" algn="r" eaLnBrk="1" hangingPunct="1">
              <a:buFontTx/>
              <a:buNone/>
              <a:defRPr/>
            </a:pPr>
            <a:r>
              <a:rPr lang="en-US" sz="2800" i="1" dirty="0"/>
              <a:t>A National Framework and Preferred Practices for Palliative and Hospice Care Quality: </a:t>
            </a:r>
          </a:p>
          <a:p>
            <a:pPr lvl="1" algn="r" eaLnBrk="1" hangingPunct="1">
              <a:buFontTx/>
              <a:buNone/>
              <a:defRPr/>
            </a:pPr>
            <a:r>
              <a:rPr lang="en-US" sz="2800" i="1" dirty="0"/>
              <a:t>A Consensus Report.</a:t>
            </a:r>
            <a:r>
              <a:rPr lang="en-US" sz="2800" dirty="0"/>
              <a:t> Washington, D.C.(2006)</a:t>
            </a:r>
          </a:p>
        </p:txBody>
      </p:sp>
    </p:spTree>
    <p:extLst>
      <p:ext uri="{BB962C8B-B14F-4D97-AF65-F5344CB8AC3E}">
        <p14:creationId xmlns:p14="http://schemas.microsoft.com/office/powerpoint/2010/main" val="3202244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Bringing TPOPP to Kansas and Missouri</a:t>
            </a:r>
          </a:p>
        </p:txBody>
      </p:sp>
      <p:sp>
        <p:nvSpPr>
          <p:cNvPr id="8" name="Content Placeholder 7"/>
          <p:cNvSpPr>
            <a:spLocks noGrp="1"/>
          </p:cNvSpPr>
          <p:nvPr>
            <p:ph idx="1"/>
          </p:nvPr>
        </p:nvSpPr>
        <p:spPr/>
        <p:txBody>
          <a:bodyPr>
            <a:normAutofit lnSpcReduction="10000"/>
          </a:bodyPr>
          <a:lstStyle/>
          <a:p>
            <a:r>
              <a:rPr lang="en-US" sz="2800" b="1" dirty="0"/>
              <a:t>Transportable Physician Orders for Patient Preferences (TPOPP)  (paradigm of POLST)</a:t>
            </a:r>
          </a:p>
          <a:p>
            <a:pPr marL="514350" indent="-514350">
              <a:buFont typeface="+mj-lt"/>
              <a:buAutoNum type="arabicPeriod"/>
            </a:pPr>
            <a:r>
              <a:rPr lang="en-US" sz="2800" dirty="0"/>
              <a:t>Started with KC Metro TPOPP taskforce 2009</a:t>
            </a:r>
          </a:p>
          <a:p>
            <a:pPr marL="514350" indent="-514350">
              <a:buFont typeface="+mj-lt"/>
              <a:buAutoNum type="arabicPeriod"/>
            </a:pPr>
            <a:r>
              <a:rPr lang="en-US" sz="2800" dirty="0"/>
              <a:t>Pilot Topeka 2010-2011, still on ground there today</a:t>
            </a:r>
          </a:p>
          <a:p>
            <a:pPr marL="514350" indent="-514350">
              <a:buFont typeface="+mj-lt"/>
              <a:buAutoNum type="arabicPeriod"/>
            </a:pPr>
            <a:r>
              <a:rPr lang="en-US" sz="2800" dirty="0"/>
              <a:t>Bi-State Coalition formed 2012</a:t>
            </a:r>
          </a:p>
          <a:p>
            <a:pPr marL="514350" indent="-514350">
              <a:buFont typeface="+mj-lt"/>
              <a:buAutoNum type="arabicPeriod"/>
            </a:pPr>
            <a:r>
              <a:rPr lang="en-US" sz="2800" dirty="0"/>
              <a:t>Started in Sedgwick County 2014</a:t>
            </a:r>
          </a:p>
          <a:p>
            <a:pPr marL="514350" indent="-514350">
              <a:buFont typeface="+mj-lt"/>
              <a:buAutoNum type="arabicPeriod"/>
            </a:pPr>
            <a:r>
              <a:rPr lang="en-US" sz="2800" dirty="0">
                <a:solidFill>
                  <a:prstClr val="black">
                    <a:lumMod val="75000"/>
                    <a:lumOff val="25000"/>
                  </a:prstClr>
                </a:solidFill>
              </a:rPr>
              <a:t>14 active local coalitions in KS and MO</a:t>
            </a:r>
          </a:p>
          <a:p>
            <a:pPr marL="514350" indent="-514350">
              <a:buFont typeface="+mj-lt"/>
              <a:buAutoNum type="arabicPeriod"/>
            </a:pPr>
            <a:r>
              <a:rPr lang="en-US" sz="2800" dirty="0">
                <a:solidFill>
                  <a:prstClr val="black">
                    <a:lumMod val="75000"/>
                    <a:lumOff val="25000"/>
                  </a:prstClr>
                </a:solidFill>
              </a:rPr>
              <a:t>12 additional interested communities</a:t>
            </a:r>
          </a:p>
          <a:p>
            <a:endParaRPr lang="en-US" sz="2800" dirty="0"/>
          </a:p>
        </p:txBody>
      </p:sp>
      <p:pic>
        <p:nvPicPr>
          <p:cNvPr id="4" name="Picture 3" descr="A picture containing text&#10;&#10;Description generated with high confidence">
            <a:extLst>
              <a:ext uri="{FF2B5EF4-FFF2-40B4-BE49-F238E27FC236}">
                <a16:creationId xmlns:a16="http://schemas.microsoft.com/office/drawing/2014/main" id="{F4E9E158-7ACB-41CD-B118-B5141634E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271" y="4817019"/>
            <a:ext cx="2548007" cy="1391967"/>
          </a:xfrm>
          <a:prstGeom prst="rect">
            <a:avLst/>
          </a:prstGeom>
        </p:spPr>
      </p:pic>
    </p:spTree>
    <p:extLst>
      <p:ext uri="{BB962C8B-B14F-4D97-AF65-F5344CB8AC3E}">
        <p14:creationId xmlns:p14="http://schemas.microsoft.com/office/powerpoint/2010/main" val="2679073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Community Coalition Approach</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b="1" dirty="0"/>
              <a:t>Clinical consensus regarding standard of care</a:t>
            </a:r>
          </a:p>
          <a:p>
            <a:pPr>
              <a:buFont typeface="Wingdings" panose="05000000000000000000" pitchFamily="2" charset="2"/>
              <a:buChar char="§"/>
            </a:pPr>
            <a:r>
              <a:rPr lang="en-US" sz="3200" b="1" dirty="0"/>
              <a:t>Non-legislative route has greater flexibility</a:t>
            </a:r>
          </a:p>
          <a:p>
            <a:pPr>
              <a:buFont typeface="Wingdings" panose="05000000000000000000" pitchFamily="2" charset="2"/>
              <a:buChar char="§"/>
            </a:pPr>
            <a:r>
              <a:rPr lang="en-US" sz="3200" b="1" dirty="0"/>
              <a:t>Can keep pace better with changes in health care practice</a:t>
            </a:r>
          </a:p>
          <a:p>
            <a:pPr>
              <a:buFont typeface="Wingdings" panose="05000000000000000000" pitchFamily="2" charset="2"/>
              <a:buChar char="§"/>
            </a:pPr>
            <a:r>
              <a:rPr lang="en-US" sz="3200" b="1" dirty="0"/>
              <a:t>Will still need support from key regulatory entities and partners such as First Responders, Long Term Care, Hospices, Home Health, Transitional Care Clinics, </a:t>
            </a:r>
            <a:r>
              <a:rPr lang="en-US" sz="3200" b="1" dirty="0" err="1"/>
              <a:t>etc</a:t>
            </a:r>
            <a:endParaRPr lang="en-US" sz="3200" b="1" dirty="0"/>
          </a:p>
          <a:p>
            <a:pPr>
              <a:buFont typeface="Wingdings" panose="05000000000000000000" pitchFamily="2" charset="2"/>
              <a:buChar char="§"/>
            </a:pPr>
            <a:r>
              <a:rPr lang="en-US" sz="3200" b="1" dirty="0"/>
              <a:t>No Kansas statewide adoption at this time.</a:t>
            </a:r>
          </a:p>
        </p:txBody>
      </p:sp>
      <p:pic>
        <p:nvPicPr>
          <p:cNvPr id="4" name="Picture 3" descr="A picture containing text&#10;&#10;Description generated with high confidence">
            <a:extLst>
              <a:ext uri="{FF2B5EF4-FFF2-40B4-BE49-F238E27FC236}">
                <a16:creationId xmlns:a16="http://schemas.microsoft.com/office/drawing/2014/main" id="{3F8DAC71-6F75-48D8-B380-96C85BC63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271" y="4817019"/>
            <a:ext cx="2548007" cy="1391967"/>
          </a:xfrm>
          <a:prstGeom prst="rect">
            <a:avLst/>
          </a:prstGeom>
        </p:spPr>
      </p:pic>
    </p:spTree>
    <p:extLst>
      <p:ext uri="{BB962C8B-B14F-4D97-AF65-F5344CB8AC3E}">
        <p14:creationId xmlns:p14="http://schemas.microsoft.com/office/powerpoint/2010/main" val="1323935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5"/>
          <p:cNvSpPr>
            <a:spLocks noGrp="1"/>
          </p:cNvSpPr>
          <p:nvPr>
            <p:ph type="title"/>
          </p:nvPr>
        </p:nvSpPr>
        <p:spPr/>
        <p:txBody>
          <a:bodyPr>
            <a:normAutofit/>
          </a:bodyPr>
          <a:lstStyle/>
          <a:p>
            <a:pPr eaLnBrk="1" hangingPunct="1">
              <a:defRPr/>
            </a:pPr>
            <a:r>
              <a:rPr lang="en-US" sz="4400" b="1" dirty="0">
                <a:solidFill>
                  <a:schemeClr val="tx2"/>
                </a:solidFill>
                <a:effectLst>
                  <a:outerShdw blurRad="38100" dist="38100" dir="2700000" algn="tl">
                    <a:srgbClr val="C0C0C0"/>
                  </a:outerShdw>
                </a:effectLst>
              </a:rPr>
              <a:t>Advance Directive vs. TPOPP</a:t>
            </a:r>
          </a:p>
        </p:txBody>
      </p:sp>
      <p:graphicFrame>
        <p:nvGraphicFramePr>
          <p:cNvPr id="62552" name="Group 88"/>
          <p:cNvGraphicFramePr>
            <a:graphicFrameLocks noGrp="1"/>
          </p:cNvGraphicFramePr>
          <p:nvPr>
            <p:ph idx="1"/>
            <p:extLst>
              <p:ext uri="{D42A27DB-BD31-4B8C-83A1-F6EECF244321}">
                <p14:modId xmlns:p14="http://schemas.microsoft.com/office/powerpoint/2010/main" val="740263100"/>
              </p:ext>
            </p:extLst>
          </p:nvPr>
        </p:nvGraphicFramePr>
        <p:xfrm>
          <a:off x="2346325" y="1737361"/>
          <a:ext cx="7543800" cy="4587240"/>
        </p:xfrm>
        <a:graphic>
          <a:graphicData uri="http://schemas.openxmlformats.org/drawingml/2006/table">
            <a:tbl>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4654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00"/>
                          </a:solidFill>
                          <a:effectLst/>
                          <a:latin typeface="Arial" charset="0"/>
                        </a:rPr>
                        <a:t>Advance Directives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00"/>
                          </a:solidFill>
                          <a:effectLst/>
                          <a:latin typeface="Arial" charset="0"/>
                        </a:rPr>
                        <a:t>TPOPP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936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itchFamily="34" charset="0"/>
                        </a:rPr>
                        <a:t>For all adults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rPr>
                        <a:t>For those with chronic progressive illness or may die within the year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36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itchFamily="34" charset="0"/>
                        </a:rPr>
                        <a:t>Complete for the </a:t>
                      </a:r>
                      <a:r>
                        <a:rPr kumimoji="0" lang="en-US" sz="1800" b="1" i="0" u="sng" strike="noStrike" cap="none" normalizeH="0" baseline="0" dirty="0">
                          <a:ln>
                            <a:noFill/>
                          </a:ln>
                          <a:solidFill>
                            <a:srgbClr val="000000"/>
                          </a:solidFill>
                          <a:effectLst/>
                          <a:latin typeface="Calibri" pitchFamily="34" charset="0"/>
                        </a:rPr>
                        <a:t>future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rPr>
                        <a:t>Applies to person’s current situation. Medical orders for now.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217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rPr>
                        <a:t>In effect when decision-making capacity is lost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itchFamily="34" charset="0"/>
                        </a:rPr>
                        <a:t>Not conditional on decision- making capacity.  Others can decide for patient who does not have capacity.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55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rPr>
                        <a:t>Contains no medical orders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rPr>
                        <a:t>Set of medical orders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4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itchFamily="34" charset="0"/>
                        </a:rPr>
                        <a:t>May not be available in all settings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itchFamily="34" charset="0"/>
                        </a:rPr>
                        <a:t>Accompanies patient across settings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6315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p:txBody>
          <a:bodyPr>
            <a:normAutofit/>
          </a:bodyPr>
          <a:lstStyle/>
          <a:p>
            <a:pPr eaLnBrk="1" hangingPunct="1">
              <a:defRPr/>
            </a:pPr>
            <a:r>
              <a:rPr lang="en-US" sz="4400" b="1" dirty="0">
                <a:solidFill>
                  <a:schemeClr val="tx2"/>
                </a:solidFill>
                <a:effectLst>
                  <a:outerShdw blurRad="38100" dist="38100" dir="2700000" algn="tl">
                    <a:srgbClr val="000000">
                      <a:alpha val="43137"/>
                    </a:srgbClr>
                  </a:outerShdw>
                </a:effectLst>
              </a:rPr>
              <a:t>Advance Directives: Not Enough</a:t>
            </a:r>
          </a:p>
        </p:txBody>
      </p:sp>
      <p:sp>
        <p:nvSpPr>
          <p:cNvPr id="4" name="Content Placeholder 3"/>
          <p:cNvSpPr>
            <a:spLocks noGrp="1"/>
          </p:cNvSpPr>
          <p:nvPr>
            <p:ph idx="1"/>
          </p:nvPr>
        </p:nvSpPr>
        <p:spPr>
          <a:xfrm>
            <a:off x="1225485" y="1737360"/>
            <a:ext cx="8768971" cy="4326981"/>
          </a:xfrm>
        </p:spPr>
        <p:txBody>
          <a:bodyPr>
            <a:normAutofit/>
          </a:bodyPr>
          <a:lstStyle/>
          <a:p>
            <a:pPr>
              <a:buFont typeface="Wingdings" panose="05000000000000000000" pitchFamily="2" charset="2"/>
              <a:buChar char="§"/>
            </a:pPr>
            <a:r>
              <a:rPr lang="en-US" sz="3200" dirty="0"/>
              <a:t>Focus on potentially life-prolonging treatments in limited set of circumstances</a:t>
            </a:r>
          </a:p>
          <a:p>
            <a:pPr>
              <a:buFont typeface="Wingdings" panose="05000000000000000000" pitchFamily="2" charset="2"/>
              <a:buChar char="§"/>
            </a:pPr>
            <a:r>
              <a:rPr lang="en-US" sz="3200" dirty="0"/>
              <a:t>Does not translate into medical orders for present circumstance</a:t>
            </a:r>
          </a:p>
          <a:p>
            <a:pPr>
              <a:buFont typeface="Wingdings" panose="05000000000000000000" pitchFamily="2" charset="2"/>
              <a:buChar char="§"/>
            </a:pPr>
            <a:r>
              <a:rPr lang="en-US" sz="3200" dirty="0"/>
              <a:t>Completion rate low</a:t>
            </a:r>
          </a:p>
          <a:p>
            <a:pPr>
              <a:buFont typeface="Wingdings" panose="05000000000000000000" pitchFamily="2" charset="2"/>
              <a:buChar char="§"/>
            </a:pPr>
            <a:r>
              <a:rPr lang="en-US" sz="3200" dirty="0"/>
              <a:t>Reliance on surrogate decision maker</a:t>
            </a:r>
          </a:p>
          <a:p>
            <a:pPr>
              <a:buFont typeface="Wingdings" panose="05000000000000000000" pitchFamily="2" charset="2"/>
              <a:buChar char="§"/>
            </a:pPr>
            <a:r>
              <a:rPr lang="en-US" sz="3200" dirty="0"/>
              <a:t>Not available</a:t>
            </a:r>
          </a:p>
        </p:txBody>
      </p:sp>
      <p:pic>
        <p:nvPicPr>
          <p:cNvPr id="5" name="Picture 4" descr="A picture containing text&#10;&#10;Description generated with high confidence">
            <a:extLst>
              <a:ext uri="{FF2B5EF4-FFF2-40B4-BE49-F238E27FC236}">
                <a16:creationId xmlns:a16="http://schemas.microsoft.com/office/drawing/2014/main" id="{3BFD916E-102F-4CC5-8BD6-1CA482B6B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271" y="4817019"/>
            <a:ext cx="2548007" cy="1391967"/>
          </a:xfrm>
          <a:prstGeom prst="rect">
            <a:avLst/>
          </a:prstGeom>
        </p:spPr>
      </p:pic>
    </p:spTree>
    <p:extLst>
      <p:ext uri="{BB962C8B-B14F-4D97-AF65-F5344CB8AC3E}">
        <p14:creationId xmlns:p14="http://schemas.microsoft.com/office/powerpoint/2010/main" val="1080882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2"/>
          <p:cNvSpPr>
            <a:spLocks noGrp="1"/>
          </p:cNvSpPr>
          <p:nvPr>
            <p:ph type="title"/>
          </p:nvPr>
        </p:nvSpPr>
        <p:spPr/>
        <p:txBody>
          <a:bodyPr>
            <a:normAutofit/>
          </a:bodyPr>
          <a:lstStyle/>
          <a:p>
            <a:pPr eaLnBrk="1" hangingPunct="1">
              <a:defRPr/>
            </a:pPr>
            <a:r>
              <a:rPr lang="en-US" sz="4400" b="1" dirty="0">
                <a:solidFill>
                  <a:schemeClr val="tx2"/>
                </a:solidFill>
                <a:effectLst>
                  <a:outerShdw blurRad="38100" dist="38100" dir="2700000" algn="tl">
                    <a:srgbClr val="C0C0C0"/>
                  </a:outerShdw>
                </a:effectLst>
              </a:rPr>
              <a:t>Elements of TPOPP Program</a:t>
            </a:r>
          </a:p>
        </p:txBody>
      </p:sp>
      <p:sp>
        <p:nvSpPr>
          <p:cNvPr id="2" name="Content Placeholder 1"/>
          <p:cNvSpPr>
            <a:spLocks noGrp="1"/>
          </p:cNvSpPr>
          <p:nvPr>
            <p:ph idx="1"/>
          </p:nvPr>
        </p:nvSpPr>
        <p:spPr/>
        <p:txBody>
          <a:bodyPr>
            <a:normAutofit/>
          </a:bodyPr>
          <a:lstStyle/>
          <a:p>
            <a:r>
              <a:rPr lang="en-US" dirty="0"/>
              <a:t>TPOPP FORM</a:t>
            </a:r>
          </a:p>
          <a:p>
            <a:pPr lvl="1"/>
            <a:r>
              <a:rPr lang="en-US" sz="2800" b="1" dirty="0">
                <a:highlight>
                  <a:srgbClr val="FFFF00"/>
                </a:highlight>
              </a:rPr>
              <a:t>a medical order</a:t>
            </a:r>
          </a:p>
          <a:p>
            <a:pPr lvl="1"/>
            <a:r>
              <a:rPr lang="en-US" sz="2800" dirty="0"/>
              <a:t>standardized – pink paper</a:t>
            </a:r>
          </a:p>
          <a:p>
            <a:pPr lvl="1"/>
            <a:r>
              <a:rPr lang="en-US" sz="2800" b="1" dirty="0">
                <a:highlight>
                  <a:srgbClr val="FFFF00"/>
                </a:highlight>
              </a:rPr>
              <a:t>for persons with advanced illness</a:t>
            </a:r>
          </a:p>
          <a:p>
            <a:pPr lvl="1"/>
            <a:r>
              <a:rPr lang="en-US" sz="2800" dirty="0"/>
              <a:t>transfers with patient/resident</a:t>
            </a:r>
          </a:p>
          <a:p>
            <a:pPr lvl="1"/>
            <a:r>
              <a:rPr lang="en-US" sz="2800" b="1" dirty="0">
                <a:highlight>
                  <a:srgbClr val="FFFF00"/>
                </a:highlight>
              </a:rPr>
              <a:t>directs resuscitation status</a:t>
            </a:r>
          </a:p>
          <a:p>
            <a:pPr lvl="1"/>
            <a:r>
              <a:rPr lang="en-US" sz="2800" dirty="0"/>
              <a:t>express limits or desire for treatment</a:t>
            </a:r>
          </a:p>
          <a:p>
            <a:pPr lvl="1"/>
            <a:r>
              <a:rPr lang="en-US" sz="2800" b="1" dirty="0">
                <a:highlight>
                  <a:srgbClr val="FFFF00"/>
                </a:highlight>
              </a:rPr>
              <a:t>includes other interventions</a:t>
            </a:r>
          </a:p>
        </p:txBody>
      </p:sp>
      <p:pic>
        <p:nvPicPr>
          <p:cNvPr id="3" name="Picture 2">
            <a:extLst>
              <a:ext uri="{FF2B5EF4-FFF2-40B4-BE49-F238E27FC236}">
                <a16:creationId xmlns:a16="http://schemas.microsoft.com/office/drawing/2014/main" id="{3D014A04-7686-4A0F-9AE7-A69F32D43F29}"/>
              </a:ext>
            </a:extLst>
          </p:cNvPr>
          <p:cNvPicPr>
            <a:picLocks noChangeAspect="1"/>
          </p:cNvPicPr>
          <p:nvPr/>
        </p:nvPicPr>
        <p:blipFill>
          <a:blip r:embed="rId3"/>
          <a:stretch>
            <a:fillRect/>
          </a:stretch>
        </p:blipFill>
        <p:spPr>
          <a:xfrm>
            <a:off x="9453202" y="4785378"/>
            <a:ext cx="2548349" cy="1396105"/>
          </a:xfrm>
          <a:prstGeom prst="rect">
            <a:avLst/>
          </a:prstGeom>
        </p:spPr>
      </p:pic>
    </p:spTree>
    <p:extLst>
      <p:ext uri="{BB962C8B-B14F-4D97-AF65-F5344CB8AC3E}">
        <p14:creationId xmlns:p14="http://schemas.microsoft.com/office/powerpoint/2010/main" val="385905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Serious Illness Conversation:</a:t>
            </a:r>
            <a:br>
              <a:rPr lang="en-US" sz="4400" b="1" dirty="0">
                <a:solidFill>
                  <a:schemeClr val="tx2"/>
                </a:solidFill>
                <a:effectLst>
                  <a:outerShdw blurRad="38100" dist="38100" dir="2700000" algn="tl">
                    <a:srgbClr val="000000">
                      <a:alpha val="43137"/>
                    </a:srgbClr>
                  </a:outerShdw>
                </a:effectLst>
              </a:rPr>
            </a:br>
            <a:r>
              <a:rPr lang="en-US" sz="4400" b="1" dirty="0">
                <a:solidFill>
                  <a:schemeClr val="tx2"/>
                </a:solidFill>
                <a:effectLst>
                  <a:outerShdw blurRad="38100" dist="38100" dir="2700000" algn="tl">
                    <a:srgbClr val="000000">
                      <a:alpha val="43137"/>
                    </a:srgbClr>
                  </a:outerShdw>
                </a:effectLst>
              </a:rPr>
              <a:t>Building the Case</a:t>
            </a:r>
          </a:p>
        </p:txBody>
      </p:sp>
      <p:sp>
        <p:nvSpPr>
          <p:cNvPr id="3" name="Subtitle 2"/>
          <p:cNvSpPr>
            <a:spLocks noGrp="1"/>
          </p:cNvSpPr>
          <p:nvPr>
            <p:ph type="subTitle" idx="1"/>
          </p:nvPr>
        </p:nvSpPr>
        <p:spPr/>
        <p:txBody>
          <a:bodyPr>
            <a:normAutofit/>
          </a:bodyPr>
          <a:lstStyle/>
          <a:p>
            <a:endParaRPr lang="en-US" dirty="0"/>
          </a:p>
        </p:txBody>
      </p:sp>
      <p:pic>
        <p:nvPicPr>
          <p:cNvPr id="4" name="Picture 3" descr="A picture containing text&#10;&#10;Description generated with high confidence">
            <a:extLst>
              <a:ext uri="{FF2B5EF4-FFF2-40B4-BE49-F238E27FC236}">
                <a16:creationId xmlns:a16="http://schemas.microsoft.com/office/drawing/2014/main" id="{92799A60-4A02-4C22-98BA-E3BCB04A0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271" y="4817019"/>
            <a:ext cx="2548007" cy="1391967"/>
          </a:xfrm>
          <a:prstGeom prst="rect">
            <a:avLst/>
          </a:prstGeom>
        </p:spPr>
      </p:pic>
    </p:spTree>
    <p:extLst>
      <p:ext uri="{BB962C8B-B14F-4D97-AF65-F5344CB8AC3E}">
        <p14:creationId xmlns:p14="http://schemas.microsoft.com/office/powerpoint/2010/main" val="2124757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2"/>
          <p:cNvSpPr>
            <a:spLocks noGrp="1"/>
          </p:cNvSpPr>
          <p:nvPr>
            <p:ph type="title"/>
          </p:nvPr>
        </p:nvSpPr>
        <p:spPr/>
        <p:txBody>
          <a:bodyPr>
            <a:normAutofit/>
          </a:bodyPr>
          <a:lstStyle/>
          <a:p>
            <a:pPr eaLnBrk="1" hangingPunct="1">
              <a:defRPr/>
            </a:pPr>
            <a:r>
              <a:rPr lang="en-US" sz="4400" b="1" dirty="0">
                <a:solidFill>
                  <a:schemeClr val="tx2"/>
                </a:solidFill>
                <a:effectLst>
                  <a:outerShdw blurRad="38100" dist="38100" dir="2700000" algn="tl">
                    <a:srgbClr val="C0C0C0"/>
                  </a:outerShdw>
                </a:effectLst>
              </a:rPr>
              <a:t>Target populations to use TPOPP</a:t>
            </a:r>
          </a:p>
        </p:txBody>
      </p:sp>
      <p:sp>
        <p:nvSpPr>
          <p:cNvPr id="2" name="Content Placeholder 1"/>
          <p:cNvSpPr>
            <a:spLocks noGrp="1"/>
          </p:cNvSpPr>
          <p:nvPr>
            <p:ph idx="1"/>
          </p:nvPr>
        </p:nvSpPr>
        <p:spPr>
          <a:xfrm>
            <a:off x="2346960" y="1920240"/>
            <a:ext cx="7543801" cy="4023360"/>
          </a:xfrm>
        </p:spPr>
        <p:txBody>
          <a:bodyPr>
            <a:normAutofit/>
          </a:bodyPr>
          <a:lstStyle/>
          <a:p>
            <a:r>
              <a:rPr lang="en-US" sz="3200" b="1" dirty="0"/>
              <a:t>Those who:</a:t>
            </a:r>
          </a:p>
          <a:p>
            <a:pPr lvl="1"/>
            <a:r>
              <a:rPr lang="en-US" sz="2800" b="1" dirty="0"/>
              <a:t>Live with advanced progressive chronic illness.</a:t>
            </a:r>
          </a:p>
          <a:p>
            <a:pPr lvl="1"/>
            <a:endParaRPr lang="en-US" sz="2800" b="1" dirty="0"/>
          </a:p>
          <a:p>
            <a:pPr lvl="1"/>
            <a:r>
              <a:rPr lang="en-US" sz="2800" b="1" dirty="0"/>
              <a:t>Are terminally ill.</a:t>
            </a:r>
          </a:p>
          <a:p>
            <a:pPr lvl="1"/>
            <a:endParaRPr lang="en-US" sz="2800" b="1" dirty="0"/>
          </a:p>
          <a:p>
            <a:pPr lvl="1"/>
            <a:r>
              <a:rPr lang="en-US" sz="2800" b="1" dirty="0"/>
              <a:t>Might die within the next year.</a:t>
            </a:r>
          </a:p>
          <a:p>
            <a:pPr lvl="1"/>
            <a:endParaRPr lang="en-US" sz="2800" b="1" dirty="0"/>
          </a:p>
          <a:p>
            <a:pPr lvl="1"/>
            <a:r>
              <a:rPr lang="en-US" sz="2800" b="1" dirty="0"/>
              <a:t>Wish to further define their care wishes.</a:t>
            </a:r>
          </a:p>
        </p:txBody>
      </p:sp>
    </p:spTree>
    <p:extLst>
      <p:ext uri="{BB962C8B-B14F-4D97-AF65-F5344CB8AC3E}">
        <p14:creationId xmlns:p14="http://schemas.microsoft.com/office/powerpoint/2010/main" val="466487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2"/>
          <p:cNvSpPr>
            <a:spLocks noGrp="1"/>
          </p:cNvSpPr>
          <p:nvPr>
            <p:ph type="title"/>
          </p:nvPr>
        </p:nvSpPr>
        <p:spPr/>
        <p:txBody>
          <a:bodyPr>
            <a:normAutofit/>
          </a:bodyPr>
          <a:lstStyle/>
          <a:p>
            <a:pPr eaLnBrk="1" hangingPunct="1">
              <a:defRPr/>
            </a:pPr>
            <a:r>
              <a:rPr lang="en-US" sz="4400" b="1" dirty="0">
                <a:solidFill>
                  <a:schemeClr val="tx2"/>
                </a:solidFill>
                <a:effectLst>
                  <a:outerShdw blurRad="38100" dist="38100" dir="2700000" algn="tl">
                    <a:srgbClr val="C0C0C0"/>
                  </a:outerShdw>
                </a:effectLst>
              </a:rPr>
              <a:t>But it’s not for everybody</a:t>
            </a:r>
          </a:p>
        </p:txBody>
      </p:sp>
      <p:sp>
        <p:nvSpPr>
          <p:cNvPr id="2" name="Content Placeholder 1"/>
          <p:cNvSpPr>
            <a:spLocks noGrp="1"/>
          </p:cNvSpPr>
          <p:nvPr>
            <p:ph sz="half" idx="1"/>
          </p:nvPr>
        </p:nvSpPr>
        <p:spPr/>
        <p:txBody>
          <a:bodyPr>
            <a:normAutofit/>
          </a:bodyPr>
          <a:lstStyle/>
          <a:p>
            <a:r>
              <a:rPr lang="en-US" sz="2800" b="1" dirty="0"/>
              <a:t>TPOPP is not appropriate for person with stable medical condition or disabling problem with years of life expectancy.</a:t>
            </a:r>
          </a:p>
          <a:p>
            <a:endParaRPr lang="en-US" sz="2800" b="1" dirty="0"/>
          </a:p>
          <a:p>
            <a:r>
              <a:rPr lang="en-US" sz="2800" b="1" dirty="0"/>
              <a:t>TPOPP is a voluntary decision.</a:t>
            </a:r>
          </a:p>
          <a:p>
            <a:endParaRPr lang="en-US" dirty="0"/>
          </a:p>
        </p:txBody>
      </p:sp>
      <p:pic>
        <p:nvPicPr>
          <p:cNvPr id="6" name="Content Placeholder 5" descr="A group of people in a room&#10;&#10;Description generated with very high confidence">
            <a:extLst>
              <a:ext uri="{FF2B5EF4-FFF2-40B4-BE49-F238E27FC236}">
                <a16:creationId xmlns:a16="http://schemas.microsoft.com/office/drawing/2014/main" id="{F8CD29E5-7D99-49D1-AD64-17BF83BC033B}"/>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87440" y="1845734"/>
            <a:ext cx="4937125" cy="2777132"/>
          </a:xfrm>
        </p:spPr>
      </p:pic>
      <p:pic>
        <p:nvPicPr>
          <p:cNvPr id="4" name="Picture 3" descr="A picture containing text&#10;&#10;Description generated with high confidence">
            <a:extLst>
              <a:ext uri="{FF2B5EF4-FFF2-40B4-BE49-F238E27FC236}">
                <a16:creationId xmlns:a16="http://schemas.microsoft.com/office/drawing/2014/main" id="{07A8F579-4206-4760-9B10-AD520009C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2926" y="4751755"/>
            <a:ext cx="2548007" cy="1391967"/>
          </a:xfrm>
          <a:prstGeom prst="rect">
            <a:avLst/>
          </a:prstGeom>
        </p:spPr>
      </p:pic>
    </p:spTree>
    <p:extLst>
      <p:ext uri="{BB962C8B-B14F-4D97-AF65-F5344CB8AC3E}">
        <p14:creationId xmlns:p14="http://schemas.microsoft.com/office/powerpoint/2010/main" val="3350133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5579-564B-41C4-82D7-1C58E1B7356D}"/>
              </a:ext>
            </a:extLst>
          </p:cNvPr>
          <p:cNvSpPr>
            <a:spLocks noGrp="1"/>
          </p:cNvSpPr>
          <p:nvPr>
            <p:ph type="title"/>
          </p:nvPr>
        </p:nvSpPr>
        <p:spPr/>
        <p:txBody>
          <a:bodyPr>
            <a:normAutofit/>
          </a:bodyPr>
          <a:lstStyle/>
          <a:p>
            <a:r>
              <a:rPr lang="en-US" sz="4400" dirty="0">
                <a:solidFill>
                  <a:schemeClr val="tx2"/>
                </a:solidFill>
                <a:effectLst>
                  <a:outerShdw blurRad="38100" dist="38100" dir="2700000" algn="tl">
                    <a:srgbClr val="000000">
                      <a:alpha val="43137"/>
                    </a:srgbClr>
                  </a:outerShdw>
                </a:effectLst>
              </a:rPr>
              <a:t>Advance Directives and Where Does TPOPP Fit? </a:t>
            </a:r>
          </a:p>
        </p:txBody>
      </p:sp>
      <p:sp>
        <p:nvSpPr>
          <p:cNvPr id="4" name="Content Placeholder 3">
            <a:extLst>
              <a:ext uri="{FF2B5EF4-FFF2-40B4-BE49-F238E27FC236}">
                <a16:creationId xmlns:a16="http://schemas.microsoft.com/office/drawing/2014/main" id="{62D2905B-CB79-4F60-88E3-492598349C9A}"/>
              </a:ext>
            </a:extLst>
          </p:cNvPr>
          <p:cNvSpPr>
            <a:spLocks noGrp="1"/>
          </p:cNvSpPr>
          <p:nvPr>
            <p:ph sz="half" idx="1"/>
          </p:nvPr>
        </p:nvSpPr>
        <p:spPr/>
        <p:txBody>
          <a:bodyPr>
            <a:normAutofit/>
          </a:bodyPr>
          <a:lstStyle/>
          <a:p>
            <a:endParaRPr lang="en-US" sz="2400" dirty="0">
              <a:solidFill>
                <a:schemeClr val="tx2"/>
              </a:solidFill>
            </a:endParaRPr>
          </a:p>
          <a:p>
            <a:pPr>
              <a:buFont typeface="Wingdings" panose="05000000000000000000" pitchFamily="2" charset="2"/>
              <a:buChar char="q"/>
            </a:pPr>
            <a:r>
              <a:rPr lang="en-US" sz="3600" dirty="0">
                <a:solidFill>
                  <a:schemeClr val="tx2"/>
                </a:solidFill>
              </a:rPr>
              <a:t>DPOA-HC</a:t>
            </a:r>
          </a:p>
          <a:p>
            <a:pPr>
              <a:buFont typeface="Wingdings" panose="05000000000000000000" pitchFamily="2" charset="2"/>
              <a:buChar char="q"/>
            </a:pPr>
            <a:r>
              <a:rPr lang="en-US" sz="3600" dirty="0">
                <a:solidFill>
                  <a:schemeClr val="tx2"/>
                </a:solidFill>
              </a:rPr>
              <a:t>Living Will</a:t>
            </a:r>
          </a:p>
          <a:p>
            <a:pPr>
              <a:buFont typeface="Wingdings" panose="05000000000000000000" pitchFamily="2" charset="2"/>
              <a:buChar char="q"/>
            </a:pPr>
            <a:r>
              <a:rPr lang="en-US" sz="3600" dirty="0">
                <a:solidFill>
                  <a:schemeClr val="tx2"/>
                </a:solidFill>
              </a:rPr>
              <a:t>Do Not Resuscitate</a:t>
            </a:r>
          </a:p>
        </p:txBody>
      </p:sp>
      <p:sp>
        <p:nvSpPr>
          <p:cNvPr id="5" name="Content Placeholder 4">
            <a:extLst>
              <a:ext uri="{FF2B5EF4-FFF2-40B4-BE49-F238E27FC236}">
                <a16:creationId xmlns:a16="http://schemas.microsoft.com/office/drawing/2014/main" id="{11338253-100F-4F9A-9910-A0CC365B5EC1}"/>
              </a:ext>
            </a:extLst>
          </p:cNvPr>
          <p:cNvSpPr>
            <a:spLocks noGrp="1"/>
          </p:cNvSpPr>
          <p:nvPr>
            <p:ph sz="half" idx="2"/>
          </p:nvPr>
        </p:nvSpPr>
        <p:spPr/>
        <p:txBody>
          <a:bodyPr>
            <a:normAutofit/>
          </a:bodyPr>
          <a:lstStyle/>
          <a:p>
            <a:endParaRPr lang="en-US" sz="2400" dirty="0">
              <a:solidFill>
                <a:schemeClr val="tx2"/>
              </a:solidFill>
            </a:endParaRPr>
          </a:p>
          <a:p>
            <a:pPr>
              <a:buFont typeface="Wingdings" panose="05000000000000000000" pitchFamily="2" charset="2"/>
              <a:buChar char="q"/>
            </a:pPr>
            <a:r>
              <a:rPr lang="en-US" sz="4000" b="1" dirty="0">
                <a:solidFill>
                  <a:schemeClr val="tx2"/>
                </a:solidFill>
              </a:rPr>
              <a:t>TPOPP</a:t>
            </a:r>
          </a:p>
          <a:p>
            <a:pPr marL="0" indent="0">
              <a:buNone/>
            </a:pPr>
            <a:r>
              <a:rPr lang="en-US" sz="4000" b="1" dirty="0">
                <a:solidFill>
                  <a:schemeClr val="tx2"/>
                </a:solidFill>
              </a:rPr>
              <a:t>Transportable Physician Orders for Patient Preferences</a:t>
            </a:r>
          </a:p>
          <a:p>
            <a:endParaRPr lang="en-US" sz="2400" dirty="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2676776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a:extLst>
              <a:ext uri="{FF2B5EF4-FFF2-40B4-BE49-F238E27FC236}">
                <a16:creationId xmlns:a16="http://schemas.microsoft.com/office/drawing/2014/main" id="{AECD9022-36E8-48C3-A2C9-EFF51E9F1D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4882" y="0"/>
            <a:ext cx="9810426" cy="61838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663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029C-9FE2-4EC3-A63E-B42E44C2DFE5}"/>
              </a:ext>
            </a:extLst>
          </p:cNvPr>
          <p:cNvSpPr>
            <a:spLocks noGrp="1"/>
          </p:cNvSpPr>
          <p:nvPr>
            <p:ph type="title"/>
          </p:nvPr>
        </p:nvSpPr>
        <p:spPr/>
        <p:txBody>
          <a:bodyPr>
            <a:normAutofit/>
          </a:bodyPr>
          <a:lstStyle/>
          <a:p>
            <a:r>
              <a:rPr lang="en-US" altLang="en-US" sz="4400" b="1" dirty="0">
                <a:solidFill>
                  <a:schemeClr val="tx2"/>
                </a:solidFill>
                <a:effectLst>
                  <a:outerShdw blurRad="38100" dist="38100" dir="2700000" algn="tl">
                    <a:srgbClr val="000000">
                      <a:alpha val="43137"/>
                    </a:srgbClr>
                  </a:outerShdw>
                </a:effectLst>
                <a:ea typeface="ＭＳ Ｐゴシック" pitchFamily="34" charset="-128"/>
              </a:rPr>
              <a:t>Put Serious Illness Care Planning into action</a:t>
            </a:r>
            <a:endParaRPr lang="en-US" sz="4400" b="1" dirty="0">
              <a:solidFill>
                <a:schemeClr val="tx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F3463E4-88D2-45E3-B4AB-907F53F18E16}"/>
              </a:ext>
            </a:extLst>
          </p:cNvPr>
          <p:cNvSpPr>
            <a:spLocks noGrp="1"/>
          </p:cNvSpPr>
          <p:nvPr>
            <p:ph idx="1"/>
          </p:nvPr>
        </p:nvSpPr>
        <p:spPr/>
        <p:txBody>
          <a:bodyPr>
            <a:normAutofit lnSpcReduction="10000"/>
          </a:bodyPr>
          <a:lstStyle/>
          <a:p>
            <a:pPr>
              <a:buFont typeface="Wingdings" panose="05000000000000000000" pitchFamily="2" charset="2"/>
              <a:buChar char="q"/>
            </a:pPr>
            <a:r>
              <a:rPr lang="en-US" altLang="en-US" sz="3600" dirty="0">
                <a:ea typeface="ＭＳ Ｐゴシック" pitchFamily="34" charset="-128"/>
              </a:rPr>
              <a:t>Develop institutional algorithms to identify seriously ill patients, where the surprise question, “Would you be surprised if this patient dies in the next year?” and if the answer is “no”.</a:t>
            </a:r>
          </a:p>
          <a:p>
            <a:pPr>
              <a:buFont typeface="Wingdings" panose="05000000000000000000" pitchFamily="2" charset="2"/>
              <a:buChar char="q"/>
            </a:pPr>
            <a:r>
              <a:rPr lang="en-US" altLang="en-US" sz="3600" dirty="0">
                <a:ea typeface="ＭＳ Ｐゴシック" pitchFamily="34" charset="-128"/>
              </a:rPr>
              <a:t>Develop workflows and training for providers to have more, better, earlier serious illness care planning conversations, using the Serious Illness Conversation Guide. </a:t>
            </a:r>
          </a:p>
          <a:p>
            <a:endParaRPr lang="en-US" dirty="0"/>
          </a:p>
        </p:txBody>
      </p:sp>
    </p:spTree>
    <p:extLst>
      <p:ext uri="{BB962C8B-B14F-4D97-AF65-F5344CB8AC3E}">
        <p14:creationId xmlns:p14="http://schemas.microsoft.com/office/powerpoint/2010/main" val="3328113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C33AD1-06A0-4F4B-8331-DEFB1410798C}"/>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effectLst>
                  <a:outerShdw blurRad="38100" dist="38100" dir="2700000" algn="tl">
                    <a:srgbClr val="000000">
                      <a:alpha val="43137"/>
                    </a:srgbClr>
                  </a:outerShdw>
                </a:effectLst>
              </a:rPr>
              <a:t>Put Serious Illness Care Planning into Action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E643484-A83D-4F8F-A020-CCAA98E1C8D1}"/>
              </a:ext>
            </a:extLst>
          </p:cNvPr>
          <p:cNvSpPr>
            <a:spLocks noGrp="1"/>
          </p:cNvSpPr>
          <p:nvPr>
            <p:ph idx="1"/>
          </p:nvPr>
        </p:nvSpPr>
        <p:spPr>
          <a:xfrm>
            <a:off x="4742016" y="605896"/>
            <a:ext cx="6413663" cy="5646208"/>
          </a:xfrm>
        </p:spPr>
        <p:txBody>
          <a:bodyPr anchor="ctr">
            <a:normAutofit/>
          </a:bodyPr>
          <a:lstStyle/>
          <a:p>
            <a:pPr lvl="0">
              <a:buClr>
                <a:srgbClr val="4A66AC"/>
              </a:buClr>
              <a:buFont typeface="Wingdings" panose="05000000000000000000" pitchFamily="2" charset="2"/>
              <a:buChar char="q"/>
            </a:pPr>
            <a:r>
              <a:rPr lang="en-US" altLang="en-US" sz="2800" b="1" dirty="0">
                <a:ea typeface="ＭＳ Ｐゴシック" pitchFamily="34" charset="-128"/>
              </a:rPr>
              <a:t>Develop EMR tools that make outcomes of serious illness conversations </a:t>
            </a:r>
            <a:r>
              <a:rPr lang="en-US" altLang="en-US" sz="2800" b="1" i="1" dirty="0">
                <a:ea typeface="ＭＳ Ｐゴシック" pitchFamily="34" charset="-128"/>
              </a:rPr>
              <a:t>as obvious as the allergies</a:t>
            </a:r>
            <a:r>
              <a:rPr lang="en-US" altLang="en-US" sz="2800" b="1" dirty="0">
                <a:ea typeface="ＭＳ Ｐゴシック" pitchFamily="34" charset="-128"/>
              </a:rPr>
              <a:t>.</a:t>
            </a:r>
          </a:p>
          <a:p>
            <a:pPr marL="0" lvl="0" indent="0">
              <a:buClr>
                <a:srgbClr val="4A66AC"/>
              </a:buClr>
              <a:buNone/>
            </a:pPr>
            <a:endParaRPr lang="en-US" altLang="en-US" sz="2800" b="1" dirty="0">
              <a:ea typeface="ＭＳ Ｐゴシック" pitchFamily="34" charset="-128"/>
            </a:endParaRPr>
          </a:p>
          <a:p>
            <a:pPr lvl="0">
              <a:buClr>
                <a:srgbClr val="4A66AC"/>
              </a:buClr>
              <a:buFont typeface="Wingdings" panose="05000000000000000000" pitchFamily="2" charset="2"/>
              <a:buChar char="q"/>
            </a:pPr>
            <a:r>
              <a:rPr lang="en-US" altLang="en-US" sz="2800" b="1" dirty="0">
                <a:ea typeface="ＭＳ Ｐゴシック" pitchFamily="34" charset="-128"/>
              </a:rPr>
              <a:t>For patients who wish their preferences for treatment to be translated into transportable physician/provider orders, build the tools and institutional/community infrastructure necessary to create and honor POLST paradigm documents (TPOPP).</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4122124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25C8D2C1-DA83-420D-9635-D52CE066B5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A9286AD2-18A9-4868-A4E3-7A2097A208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89CEAD5-ED2F-4675-9E4C-80B8A0E8A0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1AB8ECB2-FB64-476F-A62F-36D68C8C7C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E7A7CD63-7EC3-44F3-95D0-595C4019FF2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generated with very high confidence">
            <a:extLst>
              <a:ext uri="{FF2B5EF4-FFF2-40B4-BE49-F238E27FC236}">
                <a16:creationId xmlns:a16="http://schemas.microsoft.com/office/drawing/2014/main" id="{F2930231-1B3E-482C-A442-6ACAE23AED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0055"/>
          <a:stretch/>
        </p:blipFill>
        <p:spPr>
          <a:xfrm>
            <a:off x="294469" y="123986"/>
            <a:ext cx="4340846" cy="5997845"/>
          </a:xfrm>
          <a:prstGeom prst="rect">
            <a:avLst/>
          </a:prstGeom>
        </p:spPr>
      </p:pic>
      <p:sp>
        <p:nvSpPr>
          <p:cNvPr id="2" name="Title 1">
            <a:extLst>
              <a:ext uri="{FF2B5EF4-FFF2-40B4-BE49-F238E27FC236}">
                <a16:creationId xmlns:a16="http://schemas.microsoft.com/office/drawing/2014/main" id="{46BC404C-17D0-46E2-8943-A34FA9B6BD0A}"/>
              </a:ext>
            </a:extLst>
          </p:cNvPr>
          <p:cNvSpPr>
            <a:spLocks noGrp="1"/>
          </p:cNvSpPr>
          <p:nvPr>
            <p:ph type="title"/>
          </p:nvPr>
        </p:nvSpPr>
        <p:spPr>
          <a:xfrm>
            <a:off x="5289754" y="639097"/>
            <a:ext cx="6253317" cy="4687047"/>
          </a:xfrm>
        </p:spPr>
        <p:txBody>
          <a:bodyPr vert="horz" lIns="91440" tIns="45720" rIns="91440" bIns="45720" rtlCol="0" anchor="b">
            <a:normAutofit/>
          </a:bodyPr>
          <a:lstStyle/>
          <a:p>
            <a:pPr algn="ctr"/>
            <a:r>
              <a:rPr lang="en-US" sz="8000" dirty="0">
                <a:solidFill>
                  <a:schemeClr val="tx1">
                    <a:lumMod val="85000"/>
                    <a:lumOff val="15000"/>
                  </a:schemeClr>
                </a:solidFill>
                <a:effectLst>
                  <a:outerShdw blurRad="38100" dist="38100" dir="2700000" algn="tl">
                    <a:srgbClr val="000000">
                      <a:alpha val="43137"/>
                    </a:srgbClr>
                  </a:outerShdw>
                </a:effectLst>
              </a:rPr>
              <a:t>Documenting the Conversation</a:t>
            </a:r>
            <a:br>
              <a:rPr lang="en-US" sz="8000" dirty="0">
                <a:solidFill>
                  <a:schemeClr val="tx1">
                    <a:lumMod val="85000"/>
                    <a:lumOff val="15000"/>
                  </a:schemeClr>
                </a:solidFill>
                <a:effectLst>
                  <a:outerShdw blurRad="38100" dist="38100" dir="2700000" algn="tl">
                    <a:srgbClr val="000000">
                      <a:alpha val="43137"/>
                    </a:srgbClr>
                  </a:outerShdw>
                </a:effectLst>
              </a:rPr>
            </a:br>
            <a:r>
              <a:rPr lang="en-US" sz="8000" dirty="0">
                <a:solidFill>
                  <a:schemeClr val="tx1">
                    <a:lumMod val="85000"/>
                    <a:lumOff val="15000"/>
                  </a:schemeClr>
                </a:solidFill>
                <a:effectLst>
                  <a:outerShdw blurRad="38100" dist="38100" dir="2700000" algn="tl">
                    <a:srgbClr val="000000">
                      <a:alpha val="43137"/>
                    </a:srgbClr>
                  </a:outerShdw>
                </a:effectLst>
              </a:rPr>
              <a:t>TPOPP FORM</a:t>
            </a:r>
          </a:p>
        </p:txBody>
      </p:sp>
    </p:spTree>
    <p:extLst>
      <p:ext uri="{BB962C8B-B14F-4D97-AF65-F5344CB8AC3E}">
        <p14:creationId xmlns:p14="http://schemas.microsoft.com/office/powerpoint/2010/main" val="3555396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9255B-E50B-4992-A4DE-4293AB0BAA5A}"/>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b="1">
                <a:solidFill>
                  <a:schemeClr val="tx1">
                    <a:lumMod val="85000"/>
                    <a:lumOff val="15000"/>
                  </a:schemeClr>
                </a:solidFill>
              </a:rPr>
              <a:t>QUESTIONS?</a:t>
            </a:r>
          </a:p>
        </p:txBody>
      </p:sp>
      <p:pic>
        <p:nvPicPr>
          <p:cNvPr id="5" name="Content Placeholder 4">
            <a:extLst>
              <a:ext uri="{FF2B5EF4-FFF2-40B4-BE49-F238E27FC236}">
                <a16:creationId xmlns:a16="http://schemas.microsoft.com/office/drawing/2014/main" id="{900AAB15-5CF6-42F5-8906-29FD62100FA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0670" y="640081"/>
            <a:ext cx="6738874" cy="5054156"/>
          </a:xfrm>
          <a:prstGeom prst="rect">
            <a:avLst/>
          </a:prstGeom>
        </p:spPr>
      </p:pic>
      <p:cxnSp>
        <p:nvCxnSpPr>
          <p:cNvPr id="19" name="Straight Connector 1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790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D4B28-7BB4-4036-90F6-ABEC2F8CCB17}"/>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b="1" dirty="0"/>
              <a:t>Person Centered Care</a:t>
            </a:r>
          </a:p>
        </p:txBody>
      </p:sp>
      <p:pic>
        <p:nvPicPr>
          <p:cNvPr id="6" name="Content Placeholder 5" descr="A person sitting in a room&#10;&#10;Description generated with high confidence">
            <a:extLst>
              <a:ext uri="{FF2B5EF4-FFF2-40B4-BE49-F238E27FC236}">
                <a16:creationId xmlns:a16="http://schemas.microsoft.com/office/drawing/2014/main" id="{1C84967C-44EE-4DFC-9C8D-85ACC107BF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999" y="1146608"/>
            <a:ext cx="6909801" cy="4301351"/>
          </a:xfrm>
          <a:prstGeom prst="rect">
            <a:avLst/>
          </a:prstGeom>
        </p:spPr>
      </p:pic>
      <p:cxnSp>
        <p:nvCxnSpPr>
          <p:cNvPr id="19" name="Straight Connector 1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B1FDA7-D952-4409-A15F-F49BBC851DEF}"/>
              </a:ext>
            </a:extLst>
          </p:cNvPr>
          <p:cNvSpPr>
            <a:spLocks noGrp="1"/>
          </p:cNvSpPr>
          <p:nvPr>
            <p:ph sz="half" idx="1"/>
          </p:nvPr>
        </p:nvSpPr>
        <p:spPr>
          <a:xfrm>
            <a:off x="7859485" y="2198914"/>
            <a:ext cx="3690257" cy="3670180"/>
          </a:xfrm>
        </p:spPr>
        <p:txBody>
          <a:bodyPr vert="horz" lIns="0" tIns="45720" rIns="0" bIns="45720" rtlCol="0">
            <a:normAutofit/>
          </a:bodyPr>
          <a:lstStyle/>
          <a:p>
            <a:r>
              <a:rPr lang="en-US" sz="3200" dirty="0"/>
              <a:t>Drawing upon an individual’s needs, values and expectations to guide decision-making and caregiving is integral to long-term care.</a:t>
            </a:r>
          </a:p>
        </p:txBody>
      </p:sp>
      <p:sp>
        <p:nvSpPr>
          <p:cNvPr id="21" name="Rectangle 2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802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F41F-D427-4AD2-9CF1-4D19E16D09AC}"/>
              </a:ext>
            </a:extLst>
          </p:cNvPr>
          <p:cNvSpPr>
            <a:spLocks noGrp="1"/>
          </p:cNvSpPr>
          <p:nvPr>
            <p:ph type="title"/>
          </p:nvPr>
        </p:nvSpPr>
        <p:spPr/>
        <p:txBody>
          <a:bodyPr>
            <a:normAutofit/>
          </a:bodyPr>
          <a:lstStyle/>
          <a:p>
            <a:r>
              <a:rPr lang="en-US" sz="4400" b="1" dirty="0">
                <a:solidFill>
                  <a:schemeClr val="tx2"/>
                </a:solidFill>
                <a:effectLst>
                  <a:outerShdw blurRad="38100" dist="38100" dir="2700000" algn="tl">
                    <a:srgbClr val="000000">
                      <a:alpha val="43137"/>
                    </a:srgbClr>
                  </a:outerShdw>
                </a:effectLst>
              </a:rPr>
              <a:t>ROY’S STORY</a:t>
            </a:r>
          </a:p>
        </p:txBody>
      </p:sp>
      <p:sp>
        <p:nvSpPr>
          <p:cNvPr id="3" name="Content Placeholder 2">
            <a:extLst>
              <a:ext uri="{FF2B5EF4-FFF2-40B4-BE49-F238E27FC236}">
                <a16:creationId xmlns:a16="http://schemas.microsoft.com/office/drawing/2014/main" id="{71459EC3-BD61-4EFB-9D9D-DCC30FF2B94B}"/>
              </a:ext>
            </a:extLst>
          </p:cNvPr>
          <p:cNvSpPr>
            <a:spLocks noGrp="1"/>
          </p:cNvSpPr>
          <p:nvPr>
            <p:ph idx="1"/>
          </p:nvPr>
        </p:nvSpPr>
        <p:spPr/>
        <p:txBody>
          <a:bodyPr/>
          <a:lstStyle/>
          <a:p>
            <a:endParaRPr lang="en-US" dirty="0"/>
          </a:p>
          <a:p>
            <a:endParaRPr lang="en-US" dirty="0"/>
          </a:p>
          <a:p>
            <a:r>
              <a:rPr lang="en-US" sz="4800" dirty="0"/>
              <a:t>IS THIS FAMILIAR?</a:t>
            </a:r>
          </a:p>
        </p:txBody>
      </p:sp>
      <p:pic>
        <p:nvPicPr>
          <p:cNvPr id="4" name="Picture 3">
            <a:extLst>
              <a:ext uri="{FF2B5EF4-FFF2-40B4-BE49-F238E27FC236}">
                <a16:creationId xmlns:a16="http://schemas.microsoft.com/office/drawing/2014/main" id="{0C715C8C-E55B-47B4-9144-AC70777DA65F}"/>
              </a:ext>
            </a:extLst>
          </p:cNvPr>
          <p:cNvPicPr>
            <a:picLocks noChangeAspect="1"/>
          </p:cNvPicPr>
          <p:nvPr/>
        </p:nvPicPr>
        <p:blipFill>
          <a:blip r:embed="rId2"/>
          <a:stretch>
            <a:fillRect/>
          </a:stretch>
        </p:blipFill>
        <p:spPr>
          <a:xfrm>
            <a:off x="9643651" y="4842619"/>
            <a:ext cx="2548349" cy="1396105"/>
          </a:xfrm>
          <a:prstGeom prst="rect">
            <a:avLst/>
          </a:prstGeom>
        </p:spPr>
      </p:pic>
    </p:spTree>
    <p:extLst>
      <p:ext uri="{BB962C8B-B14F-4D97-AF65-F5344CB8AC3E}">
        <p14:creationId xmlns:p14="http://schemas.microsoft.com/office/powerpoint/2010/main" val="187926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Rectangle 3380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3795" name="Content Placeholder 3" descr="15791177_be40c4c742.jpg">
            <a:extLst>
              <a:ext uri="{FF2B5EF4-FFF2-40B4-BE49-F238E27FC236}">
                <a16:creationId xmlns:a16="http://schemas.microsoft.com/office/drawing/2014/main" id="{BC559E3B-765C-4FB6-8D2F-7F3F1E2DCE6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8307" b="5"/>
          <a:stretch/>
        </p:blipFill>
        <p:spPr>
          <a:xfrm>
            <a:off x="8020570" y="1916318"/>
            <a:ext cx="3135109" cy="3471012"/>
          </a:xfrm>
          <a:prstGeom prst="rect">
            <a:avLst/>
          </a:prstGeom>
        </p:spPr>
      </p:pic>
      <p:sp>
        <p:nvSpPr>
          <p:cNvPr id="19457" name="Title 2">
            <a:extLst>
              <a:ext uri="{FF2B5EF4-FFF2-40B4-BE49-F238E27FC236}">
                <a16:creationId xmlns:a16="http://schemas.microsoft.com/office/drawing/2014/main" id="{23AB39BA-A1D8-4B51-B3A0-689440EC60C3}"/>
              </a:ext>
            </a:extLst>
          </p:cNvPr>
          <p:cNvSpPr>
            <a:spLocks noGrp="1"/>
          </p:cNvSpPr>
          <p:nvPr>
            <p:ph type="title"/>
          </p:nvPr>
        </p:nvSpPr>
        <p:spPr>
          <a:xfrm>
            <a:off x="1097280" y="286604"/>
            <a:ext cx="10058400" cy="920028"/>
          </a:xfrm>
        </p:spPr>
        <p:txBody>
          <a:bodyPr vert="horz" lIns="91440" tIns="45720" rIns="91440" bIns="45720" rtlCol="0" anchor="b">
            <a:normAutofit/>
          </a:bodyPr>
          <a:lstStyle/>
          <a:p>
            <a:pPr>
              <a:defRPr/>
            </a:pPr>
            <a:r>
              <a:rPr lang="en-US" sz="4400" b="1" dirty="0">
                <a:solidFill>
                  <a:schemeClr val="tx2"/>
                </a:solidFill>
                <a:effectLst>
                  <a:outerShdw blurRad="38100" dist="38100" dir="2700000" algn="tl">
                    <a:srgbClr val="C0C0C0"/>
                  </a:outerShdw>
                </a:effectLst>
              </a:rPr>
              <a:t>Roy’s Story</a:t>
            </a:r>
          </a:p>
        </p:txBody>
      </p:sp>
      <p:sp>
        <p:nvSpPr>
          <p:cNvPr id="33796" name="Text Placeholder 3">
            <a:extLst>
              <a:ext uri="{FF2B5EF4-FFF2-40B4-BE49-F238E27FC236}">
                <a16:creationId xmlns:a16="http://schemas.microsoft.com/office/drawing/2014/main" id="{20E15187-3C0C-4DF2-AEA9-40AC9F2C7E0A}"/>
              </a:ext>
            </a:extLst>
          </p:cNvPr>
          <p:cNvSpPr>
            <a:spLocks noGrp="1"/>
          </p:cNvSpPr>
          <p:nvPr>
            <p:ph type="body" sz="half" idx="2"/>
          </p:nvPr>
        </p:nvSpPr>
        <p:spPr>
          <a:xfrm>
            <a:off x="1097279" y="1206632"/>
            <a:ext cx="6454987" cy="5127198"/>
          </a:xfrm>
        </p:spPr>
        <p:txBody>
          <a:bodyPr vert="horz" lIns="0" tIns="45720" rIns="0" bIns="45720" rtlCol="0">
            <a:normAutofit fontScale="55000" lnSpcReduction="20000"/>
          </a:bodyPr>
          <a:lstStyle/>
          <a:p>
            <a:r>
              <a:rPr lang="en-US" altLang="en-US" sz="4200" dirty="0">
                <a:solidFill>
                  <a:schemeClr val="tx1">
                    <a:lumMod val="75000"/>
                    <a:lumOff val="25000"/>
                  </a:schemeClr>
                </a:solidFill>
              </a:rPr>
              <a:t>71 years old with severe COPD and mild dementia.</a:t>
            </a:r>
          </a:p>
          <a:p>
            <a:endParaRPr lang="en-US" altLang="en-US" sz="4200" dirty="0">
              <a:solidFill>
                <a:schemeClr val="tx1">
                  <a:lumMod val="75000"/>
                  <a:lumOff val="25000"/>
                </a:schemeClr>
              </a:solidFill>
            </a:endParaRPr>
          </a:p>
          <a:p>
            <a:pPr>
              <a:buFont typeface="Calibri" panose="020F0502020204030204" pitchFamily="34" charset="0"/>
              <a:buChar char="•"/>
            </a:pPr>
            <a:r>
              <a:rPr lang="en-US" altLang="en-US" sz="4200" dirty="0">
                <a:solidFill>
                  <a:schemeClr val="tx1">
                    <a:lumMod val="75000"/>
                    <a:lumOff val="25000"/>
                  </a:schemeClr>
                </a:solidFill>
              </a:rPr>
              <a:t>In SNF after recent hospital stay for pneumonia.</a:t>
            </a:r>
          </a:p>
          <a:p>
            <a:pPr>
              <a:buFont typeface="Calibri" panose="020F0502020204030204" pitchFamily="34" charset="0"/>
              <a:buChar char="•"/>
            </a:pPr>
            <a:endParaRPr lang="en-US" altLang="en-US" sz="4200" dirty="0">
              <a:solidFill>
                <a:schemeClr val="tx1">
                  <a:lumMod val="75000"/>
                  <a:lumOff val="25000"/>
                </a:schemeClr>
              </a:solidFill>
            </a:endParaRPr>
          </a:p>
          <a:p>
            <a:pPr>
              <a:buFont typeface="Calibri" panose="020F0502020204030204" pitchFamily="34" charset="0"/>
              <a:buChar char="•"/>
            </a:pPr>
            <a:r>
              <a:rPr lang="en-US" altLang="en-US" sz="4200" dirty="0">
                <a:solidFill>
                  <a:schemeClr val="tx1">
                    <a:lumMod val="75000"/>
                    <a:lumOff val="25000"/>
                  </a:schemeClr>
                </a:solidFill>
              </a:rPr>
              <a:t>Now having increased SOA &amp; mental status changes.</a:t>
            </a:r>
          </a:p>
          <a:p>
            <a:pPr>
              <a:buFont typeface="Calibri" panose="020F0502020204030204" pitchFamily="34" charset="0"/>
              <a:buChar char="•"/>
            </a:pPr>
            <a:endParaRPr lang="en-US" altLang="en-US" sz="4200" dirty="0">
              <a:solidFill>
                <a:schemeClr val="tx1">
                  <a:lumMod val="75000"/>
                  <a:lumOff val="25000"/>
                </a:schemeClr>
              </a:solidFill>
            </a:endParaRPr>
          </a:p>
          <a:p>
            <a:pPr>
              <a:buFont typeface="Calibri" panose="020F0502020204030204" pitchFamily="34" charset="0"/>
              <a:buChar char="•"/>
            </a:pPr>
            <a:r>
              <a:rPr lang="en-US" altLang="en-US" sz="4200" dirty="0">
                <a:solidFill>
                  <a:schemeClr val="tx1">
                    <a:lumMod val="75000"/>
                    <a:lumOff val="25000"/>
                  </a:schemeClr>
                </a:solidFill>
              </a:rPr>
              <a:t>EMS is called when resident “not responding” &amp; RR 8/min     O2 79%</a:t>
            </a:r>
          </a:p>
          <a:p>
            <a:endParaRPr lang="en-US" altLang="en-US" sz="4200" dirty="0">
              <a:solidFill>
                <a:schemeClr val="tx1">
                  <a:lumMod val="75000"/>
                  <a:lumOff val="25000"/>
                </a:schemeClr>
              </a:solidFill>
            </a:endParaRPr>
          </a:p>
          <a:p>
            <a:pPr>
              <a:buFont typeface="Calibri" panose="020F0502020204030204" pitchFamily="34" charset="0"/>
              <a:buChar char="•"/>
            </a:pPr>
            <a:r>
              <a:rPr lang="en-US" altLang="en-US" sz="4200" dirty="0">
                <a:solidFill>
                  <a:schemeClr val="tx1">
                    <a:lumMod val="75000"/>
                    <a:lumOff val="25000"/>
                  </a:schemeClr>
                </a:solidFill>
              </a:rPr>
              <a:t>Recent conversations with staff: “I don’t want to be kept alive by machines…. I want to die in peace.”</a:t>
            </a:r>
          </a:p>
          <a:p>
            <a:endParaRPr lang="en-US" altLang="en-US" sz="4200" dirty="0">
              <a:solidFill>
                <a:schemeClr val="tx1">
                  <a:lumMod val="75000"/>
                  <a:lumOff val="25000"/>
                </a:schemeClr>
              </a:solidFill>
            </a:endParaRPr>
          </a:p>
          <a:p>
            <a:pPr>
              <a:buFont typeface="Calibri" panose="020F0502020204030204" pitchFamily="34" charset="0"/>
              <a:buChar char="•"/>
            </a:pPr>
            <a:r>
              <a:rPr lang="en-US" altLang="en-US" sz="4200" dirty="0">
                <a:solidFill>
                  <a:schemeClr val="tx1">
                    <a:lumMod val="75000"/>
                    <a:lumOff val="25000"/>
                  </a:schemeClr>
                </a:solidFill>
              </a:rPr>
              <a:t>EMS applies oxygen and transports Roy to ER.</a:t>
            </a:r>
          </a:p>
          <a:p>
            <a:pPr>
              <a:buFont typeface="Calibri" panose="020F0502020204030204" pitchFamily="34" charset="0"/>
              <a:buChar char="•"/>
            </a:pPr>
            <a:endParaRPr lang="en-US" altLang="en-US" sz="1200" b="1" dirty="0">
              <a:solidFill>
                <a:schemeClr val="tx1">
                  <a:lumMod val="75000"/>
                  <a:lumOff val="25000"/>
                </a:schemeClr>
              </a:solidFill>
            </a:endParaRPr>
          </a:p>
        </p:txBody>
      </p:sp>
    </p:spTree>
    <p:extLst>
      <p:ext uri="{BB962C8B-B14F-4D97-AF65-F5344CB8AC3E}">
        <p14:creationId xmlns:p14="http://schemas.microsoft.com/office/powerpoint/2010/main" val="101975510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E59458D-5C0B-49AA-B5C1-21E42B88E5B6}"/>
              </a:ext>
            </a:extLst>
          </p:cNvPr>
          <p:cNvSpPr>
            <a:spLocks noGrp="1"/>
          </p:cNvSpPr>
          <p:nvPr>
            <p:ph type="title"/>
          </p:nvPr>
        </p:nvSpPr>
        <p:spPr>
          <a:xfrm>
            <a:off x="457200" y="309352"/>
            <a:ext cx="3200400" cy="831292"/>
          </a:xfrm>
        </p:spPr>
        <p:txBody>
          <a:bodyPr>
            <a:normAutofit fontScale="90000"/>
          </a:bodyPr>
          <a:lstStyle/>
          <a:p>
            <a:r>
              <a:rPr lang="en-US" altLang="en-US" b="1" dirty="0">
                <a:effectLst>
                  <a:outerShdw blurRad="38100" dist="38100" dir="2700000" algn="tl">
                    <a:srgbClr val="000000">
                      <a:alpha val="43137"/>
                    </a:srgbClr>
                  </a:outerShdw>
                </a:effectLst>
                <a:ea typeface="ＭＳ Ｐゴシック" panose="020B0600070205080204" pitchFamily="34" charset="-128"/>
              </a:rPr>
              <a:t>In the Emergency Room</a:t>
            </a:r>
          </a:p>
        </p:txBody>
      </p:sp>
      <p:pic>
        <p:nvPicPr>
          <p:cNvPr id="35843" name="Content Placeholder 4" descr="Ambulance3.jpg">
            <a:extLst>
              <a:ext uri="{FF2B5EF4-FFF2-40B4-BE49-F238E27FC236}">
                <a16:creationId xmlns:a16="http://schemas.microsoft.com/office/drawing/2014/main" id="{1C0F499B-0714-4B5F-A5BC-60EB7F065AC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181600" y="914400"/>
            <a:ext cx="4857750" cy="4021138"/>
          </a:xfrm>
        </p:spPr>
      </p:pic>
      <p:sp>
        <p:nvSpPr>
          <p:cNvPr id="4" name="Text Placeholder 3">
            <a:extLst>
              <a:ext uri="{FF2B5EF4-FFF2-40B4-BE49-F238E27FC236}">
                <a16:creationId xmlns:a16="http://schemas.microsoft.com/office/drawing/2014/main" id="{AC55EC7D-2907-44BB-82F3-C0B11A7E29E6}"/>
              </a:ext>
            </a:extLst>
          </p:cNvPr>
          <p:cNvSpPr>
            <a:spLocks noGrp="1"/>
          </p:cNvSpPr>
          <p:nvPr>
            <p:ph type="body" sz="half" idx="2"/>
          </p:nvPr>
        </p:nvSpPr>
        <p:spPr>
          <a:xfrm>
            <a:off x="295777" y="1140644"/>
            <a:ext cx="3200400" cy="5323163"/>
          </a:xfrm>
        </p:spPr>
        <p:txBody>
          <a:bodyPr>
            <a:normAutofit fontScale="92500" lnSpcReduction="10000"/>
          </a:bodyPr>
          <a:lstStyle/>
          <a:p>
            <a:pPr marL="171450" indent="-171450">
              <a:buFont typeface="Arial" panose="020B0604020202020204" pitchFamily="34" charset="0"/>
              <a:buChar char="•"/>
              <a:defRPr/>
            </a:pPr>
            <a:r>
              <a:rPr lang="en-US" sz="2200" dirty="0">
                <a:solidFill>
                  <a:schemeClr val="tx1"/>
                </a:solidFill>
              </a:rPr>
              <a:t>Patient unresponsive in ER</a:t>
            </a:r>
          </a:p>
          <a:p>
            <a:pPr marL="171450" indent="-171450">
              <a:defRPr/>
            </a:pPr>
            <a:endParaRPr lang="en-US" sz="2200" dirty="0">
              <a:solidFill>
                <a:schemeClr val="tx1"/>
              </a:solidFill>
            </a:endParaRPr>
          </a:p>
          <a:p>
            <a:pPr marL="171450" indent="-171450">
              <a:buFont typeface="Arial" panose="020B0604020202020204" pitchFamily="34" charset="0"/>
              <a:buChar char="•"/>
              <a:defRPr/>
            </a:pPr>
            <a:r>
              <a:rPr lang="en-US" sz="2200" dirty="0">
                <a:solidFill>
                  <a:schemeClr val="tx1"/>
                </a:solidFill>
              </a:rPr>
              <a:t>Hypoxic despite O</a:t>
            </a:r>
            <a:r>
              <a:rPr lang="en-US" sz="2200" baseline="-25000" dirty="0">
                <a:solidFill>
                  <a:schemeClr val="tx1"/>
                </a:solidFill>
              </a:rPr>
              <a:t>2</a:t>
            </a:r>
            <a:endParaRPr lang="en-US" sz="2200" dirty="0">
              <a:solidFill>
                <a:schemeClr val="tx1"/>
              </a:solidFill>
            </a:endParaRPr>
          </a:p>
          <a:p>
            <a:pPr marL="171450" indent="-171450">
              <a:defRPr/>
            </a:pPr>
            <a:r>
              <a:rPr lang="en-US" sz="2200" dirty="0">
                <a:solidFill>
                  <a:schemeClr val="tx1"/>
                </a:solidFill>
              </a:rPr>
              <a:t> </a:t>
            </a:r>
          </a:p>
          <a:p>
            <a:pPr marL="171450" indent="-171450">
              <a:buFont typeface="Arial" panose="020B0604020202020204" pitchFamily="34" charset="0"/>
              <a:buChar char="•"/>
              <a:defRPr/>
            </a:pPr>
            <a:r>
              <a:rPr lang="en-US" sz="2200" dirty="0">
                <a:solidFill>
                  <a:schemeClr val="tx1"/>
                </a:solidFill>
              </a:rPr>
              <a:t>Chest X-ray: large lung volumes without consolidation.</a:t>
            </a:r>
          </a:p>
          <a:p>
            <a:pPr marL="171450" indent="-171450">
              <a:defRPr/>
            </a:pPr>
            <a:endParaRPr lang="en-US" sz="2200" dirty="0">
              <a:solidFill>
                <a:schemeClr val="tx1"/>
              </a:solidFill>
            </a:endParaRPr>
          </a:p>
          <a:p>
            <a:pPr marL="171450" indent="-171450">
              <a:buFont typeface="Arial" panose="020B0604020202020204" pitchFamily="34" charset="0"/>
              <a:buChar char="•"/>
              <a:defRPr/>
            </a:pPr>
            <a:r>
              <a:rPr lang="en-US" sz="2200" dirty="0">
                <a:solidFill>
                  <a:schemeClr val="tx1"/>
                </a:solidFill>
              </a:rPr>
              <a:t>Arterial blood gases: marked respiratory acidosis. </a:t>
            </a:r>
          </a:p>
          <a:p>
            <a:pPr marL="171450" indent="-171450">
              <a:buFont typeface="Arial" panose="020B0604020202020204" pitchFamily="34" charset="0"/>
              <a:buChar char="•"/>
              <a:defRPr/>
            </a:pPr>
            <a:endParaRPr lang="en-US" sz="2200" dirty="0">
              <a:solidFill>
                <a:schemeClr val="tx1"/>
              </a:solidFill>
            </a:endParaRPr>
          </a:p>
          <a:p>
            <a:pPr marL="171450" indent="-171450">
              <a:buFont typeface="Arial" panose="020B0604020202020204" pitchFamily="34" charset="0"/>
              <a:buChar char="•"/>
              <a:defRPr/>
            </a:pPr>
            <a:r>
              <a:rPr lang="en-US" sz="2200" dirty="0">
                <a:solidFill>
                  <a:schemeClr val="tx1"/>
                </a:solidFill>
              </a:rPr>
              <a:t>Intubated and transferred to ICU</a:t>
            </a:r>
          </a:p>
          <a:p>
            <a:pPr>
              <a:defRPr/>
            </a:pPr>
            <a:endParaRPr lang="en-US" sz="1000" b="1" dirty="0"/>
          </a:p>
        </p:txBody>
      </p:sp>
    </p:spTree>
    <p:extLst>
      <p:ext uri="{BB962C8B-B14F-4D97-AF65-F5344CB8AC3E}">
        <p14:creationId xmlns:p14="http://schemas.microsoft.com/office/powerpoint/2010/main" val="160132203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a:extLst>
              <a:ext uri="{FF2B5EF4-FFF2-40B4-BE49-F238E27FC236}">
                <a16:creationId xmlns:a16="http://schemas.microsoft.com/office/drawing/2014/main" id="{C6857CC5-261A-4D1F-ACDB-0D863D3C3A0A}"/>
              </a:ext>
            </a:extLst>
          </p:cNvPr>
          <p:cNvSpPr>
            <a:spLocks noGrp="1"/>
          </p:cNvSpPr>
          <p:nvPr>
            <p:ph type="title"/>
          </p:nvPr>
        </p:nvSpPr>
        <p:spPr>
          <a:xfrm>
            <a:off x="457200" y="131976"/>
            <a:ext cx="3200400" cy="685588"/>
          </a:xfrm>
        </p:spPr>
        <p:txBody>
          <a:bodyPr>
            <a:normAutofit/>
          </a:bodyPr>
          <a:lstStyle/>
          <a:p>
            <a:r>
              <a:rPr lang="en-US" altLang="en-US" sz="3200" b="1" dirty="0">
                <a:effectLst>
                  <a:outerShdw blurRad="38100" dist="38100" dir="2700000" algn="tl">
                    <a:srgbClr val="000000">
                      <a:alpha val="43137"/>
                    </a:srgbClr>
                  </a:outerShdw>
                </a:effectLst>
                <a:ea typeface="ＭＳ Ｐゴシック" panose="020B0600070205080204" pitchFamily="34" charset="-128"/>
              </a:rPr>
              <a:t>Family decisions</a:t>
            </a:r>
          </a:p>
        </p:txBody>
      </p:sp>
      <p:sp>
        <p:nvSpPr>
          <p:cNvPr id="37891" name="Text Placeholder 6">
            <a:extLst>
              <a:ext uri="{FF2B5EF4-FFF2-40B4-BE49-F238E27FC236}">
                <a16:creationId xmlns:a16="http://schemas.microsoft.com/office/drawing/2014/main" id="{E209B199-871B-42D9-BAFE-DB5D7AA9C637}"/>
              </a:ext>
            </a:extLst>
          </p:cNvPr>
          <p:cNvSpPr>
            <a:spLocks noGrp="1"/>
          </p:cNvSpPr>
          <p:nvPr>
            <p:ph type="body" sz="half" idx="2"/>
          </p:nvPr>
        </p:nvSpPr>
        <p:spPr>
          <a:xfrm>
            <a:off x="457200" y="914400"/>
            <a:ext cx="3200400" cy="5943600"/>
          </a:xfrm>
        </p:spPr>
        <p:txBody>
          <a:bodyPr>
            <a:noAutofit/>
          </a:bodyPr>
          <a:lstStyle/>
          <a:p>
            <a:pPr marL="171450" indent="-171450">
              <a:buFont typeface="Arial" panose="020B0604020202020204" pitchFamily="34" charset="0"/>
              <a:buChar char="•"/>
            </a:pPr>
            <a:r>
              <a:rPr lang="en-US" altLang="en-US" sz="2000" dirty="0">
                <a:solidFill>
                  <a:schemeClr val="tx1"/>
                </a:solidFill>
                <a:ea typeface="ＭＳ Ｐゴシック" panose="020B0600070205080204" pitchFamily="34" charset="-128"/>
              </a:rPr>
              <a:t>Roy’s daughter contacted.  She made plans to come to hospital</a:t>
            </a:r>
          </a:p>
          <a:p>
            <a:pPr marL="171450" indent="-171450"/>
            <a:r>
              <a:rPr lang="en-US" altLang="en-US" sz="2000" dirty="0">
                <a:solidFill>
                  <a:schemeClr val="tx1"/>
                </a:solidFill>
                <a:ea typeface="ＭＳ Ｐゴシック" panose="020B0600070205080204" pitchFamily="34" charset="-128"/>
              </a:rPr>
              <a:t> </a:t>
            </a:r>
          </a:p>
          <a:p>
            <a:pPr marL="171450" indent="-171450">
              <a:buFont typeface="Arial" panose="020B0604020202020204" pitchFamily="34" charset="0"/>
              <a:buChar char="•"/>
            </a:pPr>
            <a:r>
              <a:rPr lang="en-US" altLang="en-US" sz="2000" dirty="0">
                <a:solidFill>
                  <a:schemeClr val="tx1"/>
                </a:solidFill>
                <a:ea typeface="ＭＳ Ｐゴシック" panose="020B0600070205080204" pitchFamily="34" charset="-128"/>
              </a:rPr>
              <a:t>Next few days, Roy becomes more responsive but still confused</a:t>
            </a:r>
          </a:p>
          <a:p>
            <a:pPr marL="171450" indent="-171450"/>
            <a:endParaRPr lang="en-US" altLang="en-US" sz="1000" dirty="0">
              <a:solidFill>
                <a:schemeClr val="tx1"/>
              </a:solidFill>
              <a:ea typeface="ＭＳ Ｐゴシック" panose="020B0600070205080204" pitchFamily="34" charset="-128"/>
            </a:endParaRPr>
          </a:p>
          <a:p>
            <a:pPr marL="171450" indent="-171450">
              <a:buFont typeface="Arial" panose="020B0604020202020204" pitchFamily="34" charset="0"/>
              <a:buChar char="•"/>
            </a:pPr>
            <a:r>
              <a:rPr lang="en-US" altLang="en-US" sz="2000" dirty="0">
                <a:solidFill>
                  <a:schemeClr val="tx1"/>
                </a:solidFill>
                <a:ea typeface="ＭＳ Ｐゴシック" panose="020B0600070205080204" pitchFamily="34" charset="-128"/>
              </a:rPr>
              <a:t>Agitated and restless</a:t>
            </a:r>
          </a:p>
          <a:p>
            <a:pPr marL="171450" indent="-171450"/>
            <a:endParaRPr lang="en-US" altLang="en-US" sz="1000" dirty="0">
              <a:solidFill>
                <a:schemeClr val="tx1"/>
              </a:solidFill>
              <a:ea typeface="ＭＳ Ｐゴシック" panose="020B0600070205080204" pitchFamily="34" charset="-128"/>
            </a:endParaRPr>
          </a:p>
          <a:p>
            <a:pPr marL="171450" indent="-171450">
              <a:buFont typeface="Arial" panose="020B0604020202020204" pitchFamily="34" charset="0"/>
              <a:buChar char="•"/>
            </a:pPr>
            <a:r>
              <a:rPr lang="en-US" altLang="en-US" sz="2000" dirty="0">
                <a:solidFill>
                  <a:schemeClr val="tx1"/>
                </a:solidFill>
                <a:ea typeface="ＭＳ Ｐゴシック" panose="020B0600070205080204" pitchFamily="34" charset="-128"/>
              </a:rPr>
              <a:t>Daughter distressed father’s wishes not followed.</a:t>
            </a:r>
          </a:p>
          <a:p>
            <a:pPr marL="171450" indent="-171450"/>
            <a:endParaRPr lang="en-US" altLang="en-US" sz="1000" dirty="0">
              <a:solidFill>
                <a:schemeClr val="tx1"/>
              </a:solidFill>
              <a:ea typeface="ＭＳ Ｐゴシック" panose="020B0600070205080204" pitchFamily="34" charset="-128"/>
            </a:endParaRPr>
          </a:p>
          <a:p>
            <a:pPr marL="171450" indent="-171450">
              <a:buFont typeface="Arial" panose="020B0604020202020204" pitchFamily="34" charset="0"/>
              <a:buChar char="•"/>
            </a:pPr>
            <a:r>
              <a:rPr lang="en-US" altLang="en-US" sz="2000" dirty="0">
                <a:solidFill>
                  <a:schemeClr val="tx1"/>
                </a:solidFill>
                <a:ea typeface="ＭＳ Ｐゴシック" panose="020B0600070205080204" pitchFamily="34" charset="-128"/>
              </a:rPr>
              <a:t>Decision made to sign DNR order and to extubate</a:t>
            </a:r>
          </a:p>
        </p:txBody>
      </p:sp>
      <p:pic>
        <p:nvPicPr>
          <p:cNvPr id="37892" name="Content Placeholder 9" descr="15791177_be40c4c742.jpg">
            <a:extLst>
              <a:ext uri="{FF2B5EF4-FFF2-40B4-BE49-F238E27FC236}">
                <a16:creationId xmlns:a16="http://schemas.microsoft.com/office/drawing/2014/main" id="{048D8B21-5685-416B-BA8F-9416597918E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11775" y="817563"/>
            <a:ext cx="4686300" cy="4762500"/>
          </a:xfrm>
        </p:spPr>
      </p:pic>
    </p:spTree>
    <p:extLst>
      <p:ext uri="{BB962C8B-B14F-4D97-AF65-F5344CB8AC3E}">
        <p14:creationId xmlns:p14="http://schemas.microsoft.com/office/powerpoint/2010/main" val="745598745"/>
      </p:ext>
    </p:extLst>
  </p:cSld>
  <p:clrMapOvr>
    <a:masterClrMapping/>
  </p:clrMapOvr>
  <p:transition spd="slow"/>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TotalTime>
  <Words>3143</Words>
  <Application>Microsoft Office PowerPoint</Application>
  <PresentationFormat>Widescreen</PresentationFormat>
  <Paragraphs>372</Paragraphs>
  <Slides>47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Wingdings</vt:lpstr>
      <vt:lpstr>Wingdings 3</vt:lpstr>
      <vt:lpstr>Retrospect</vt:lpstr>
      <vt:lpstr>HONORING WISHES FOR SERIOUS ILLNESS</vt:lpstr>
      <vt:lpstr>TPOPP WICHITA Steering Committee</vt:lpstr>
      <vt:lpstr>CMS Quality Initiative Aims (2016)</vt:lpstr>
      <vt:lpstr>Serious Illness Conversation: Building the Case</vt:lpstr>
      <vt:lpstr>Person Centered Care</vt:lpstr>
      <vt:lpstr>ROY’S STORY</vt:lpstr>
      <vt:lpstr>Roy’s Story</vt:lpstr>
      <vt:lpstr>In the Emergency Room</vt:lpstr>
      <vt:lpstr>Family decisions</vt:lpstr>
      <vt:lpstr>Change in the focus of care</vt:lpstr>
      <vt:lpstr>Gap between what patients want and what they get:</vt:lpstr>
      <vt:lpstr>Gap between what patients want and what they get:</vt:lpstr>
      <vt:lpstr>What patients get could harm them and their family:</vt:lpstr>
      <vt:lpstr>Conversations are too little, too late and not great!</vt:lpstr>
      <vt:lpstr>Conversations are too little, too late and not great!</vt:lpstr>
      <vt:lpstr>It is time to rename and reframe!</vt:lpstr>
      <vt:lpstr>When is time to start Serious Illness Care Planning?</vt:lpstr>
      <vt:lpstr>Planning on the trajectory: what people need to know</vt:lpstr>
      <vt:lpstr>Non Cancer Illness Trajectory</vt:lpstr>
      <vt:lpstr>Frailty/Dementia Trajectory</vt:lpstr>
      <vt:lpstr>How to bridge the gap between what patients want and what they get </vt:lpstr>
      <vt:lpstr>Conversations are Key</vt:lpstr>
      <vt:lpstr> How do we do this serious illness conversation?</vt:lpstr>
      <vt:lpstr>PowerPoint Presentation</vt:lpstr>
      <vt:lpstr>Using the serious illness care planning guide</vt:lpstr>
      <vt:lpstr>Practice!!</vt:lpstr>
      <vt:lpstr>THELMA </vt:lpstr>
      <vt:lpstr>Potential Outcomes of Serious Illness Conversations</vt:lpstr>
      <vt:lpstr>Potential Outcomes of Serious Illness Conversations</vt:lpstr>
      <vt:lpstr>What is TPOPP?</vt:lpstr>
      <vt:lpstr>What is POLST?</vt:lpstr>
      <vt:lpstr>POLST Paradigm</vt:lpstr>
      <vt:lpstr>POLST programs nationwide</vt:lpstr>
      <vt:lpstr>POLST as Preferred Practice</vt:lpstr>
      <vt:lpstr>Bringing TPOPP to Kansas and Missouri</vt:lpstr>
      <vt:lpstr>Community Coalition Approach</vt:lpstr>
      <vt:lpstr>Advance Directive vs. TPOPP</vt:lpstr>
      <vt:lpstr>Advance Directives: Not Enough</vt:lpstr>
      <vt:lpstr>Elements of TPOPP Program</vt:lpstr>
      <vt:lpstr>Target populations to use TPOPP</vt:lpstr>
      <vt:lpstr>But it’s not for everybody</vt:lpstr>
      <vt:lpstr>Advance Directives and Where Does TPOPP Fit? </vt:lpstr>
      <vt:lpstr>PowerPoint Presentation</vt:lpstr>
      <vt:lpstr>Put Serious Illness Care Planning into action</vt:lpstr>
      <vt:lpstr>Put Serious Illness Care Planning into Action</vt:lpstr>
      <vt:lpstr>Documenting the Conversation TPOPP FORM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HONORING WISHES FOR SERIOUS ILLNESS</dc:title>
  <dc:creator>Carolyn Harrison</dc:creator>
  <cp:lastModifiedBy>Carolyn Harrison</cp:lastModifiedBy>
  <cp:revision>17</cp:revision>
  <cp:lastPrinted>2019-11-01T19:37:12Z</cp:lastPrinted>
  <dcterms:created xsi:type="dcterms:W3CDTF">2019-02-12T03:38:11Z</dcterms:created>
  <dcterms:modified xsi:type="dcterms:W3CDTF">2020-10-30T18:39:03Z</dcterms:modified>
</cp:coreProperties>
</file>